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9" r:id="rId2"/>
    <p:sldId id="445" r:id="rId3"/>
    <p:sldId id="446" r:id="rId4"/>
    <p:sldId id="447" r:id="rId5"/>
    <p:sldId id="448" r:id="rId6"/>
    <p:sldId id="449" r:id="rId7"/>
    <p:sldId id="450" r:id="rId8"/>
    <p:sldId id="451" r:id="rId9"/>
    <p:sldId id="452" r:id="rId10"/>
    <p:sldId id="453" r:id="rId11"/>
    <p:sldId id="454" r:id="rId12"/>
    <p:sldId id="456" r:id="rId13"/>
    <p:sldId id="455" r:id="rId14"/>
    <p:sldId id="444" r:id="rId15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23">
          <p15:clr>
            <a:srgbClr val="A4A3A4"/>
          </p15:clr>
        </p15:guide>
        <p15:guide id="2" pos="33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FF00"/>
    <a:srgbClr val="0000FF"/>
    <a:srgbClr val="FFCCFF"/>
    <a:srgbClr val="FFFF66"/>
    <a:srgbClr val="008000"/>
    <a:srgbClr val="0033CC"/>
    <a:srgbClr val="CCECFF"/>
    <a:srgbClr val="CCFF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6" autoAdjust="0"/>
    <p:restoredTop sz="94660"/>
  </p:normalViewPr>
  <p:slideViewPr>
    <p:cSldViewPr showGuides="1">
      <p:cViewPr varScale="1">
        <p:scale>
          <a:sx n="69" d="100"/>
          <a:sy n="69" d="100"/>
        </p:scale>
        <p:origin x="1108" y="44"/>
      </p:cViewPr>
      <p:guideLst>
        <p:guide orient="horz" pos="2523"/>
        <p:guide pos="33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C7F43EE-5105-49C6-8DD6-3981E187AB4A}" type="datetimeFigureOut">
              <a:rPr lang="de-AT"/>
              <a:pPr>
                <a:defRPr/>
              </a:pPr>
              <a:t>21.09.2021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4B220A-C7CB-47B3-99DE-5065AF2F3E3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162236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65906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7128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40563" y="174625"/>
            <a:ext cx="1924050" cy="61547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65238" y="174625"/>
            <a:ext cx="5622925" cy="61547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8867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551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8249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24013" y="1651000"/>
            <a:ext cx="3576637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53050" y="1651000"/>
            <a:ext cx="3578225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7262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2594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1777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14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2651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5868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3C3C3"/>
            </a:gs>
            <a:gs pos="50000">
              <a:schemeClr val="bg1"/>
            </a:gs>
            <a:gs pos="100000">
              <a:srgbClr val="C3C3C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4013" y="1651000"/>
            <a:ext cx="7307262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Textmasterformate durch Klicken bearbeiten</a:t>
            </a:r>
          </a:p>
          <a:p>
            <a:pPr lvl="1"/>
            <a:r>
              <a:rPr lang="en-GB" altLang="de-DE"/>
              <a:t>Zweite Ebene</a:t>
            </a:r>
          </a:p>
          <a:p>
            <a:pPr lvl="2"/>
            <a:r>
              <a:rPr lang="en-GB" altLang="de-DE"/>
              <a:t>Dritte Ebene</a:t>
            </a:r>
          </a:p>
          <a:p>
            <a:pPr lvl="3"/>
            <a:r>
              <a:rPr lang="en-GB" altLang="de-DE"/>
              <a:t>Vierte Ebene</a:t>
            </a:r>
          </a:p>
          <a:p>
            <a:pPr lvl="4"/>
            <a:r>
              <a:rPr lang="en-GB" altLang="de-DE"/>
              <a:t>Fünfte Ebene</a:t>
            </a:r>
          </a:p>
        </p:txBody>
      </p:sp>
      <p:sp>
        <p:nvSpPr>
          <p:cNvPr id="1029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265238" y="174625"/>
            <a:ext cx="76993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Titelformat zu bearbeiten</a:t>
            </a:r>
          </a:p>
        </p:txBody>
      </p:sp>
      <p:sp>
        <p:nvSpPr>
          <p:cNvPr id="1034" name="Rectangle 33"/>
          <p:cNvSpPr>
            <a:spLocks noChangeArrowheads="1"/>
          </p:cNvSpPr>
          <p:nvPr userDrawn="1"/>
        </p:nvSpPr>
        <p:spPr bwMode="auto">
          <a:xfrm>
            <a:off x="1258888" y="1412875"/>
            <a:ext cx="7885112" cy="144463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AT" altLang="de-DE">
              <a:cs typeface="+mn-cs"/>
            </a:endParaRPr>
          </a:p>
        </p:txBody>
      </p:sp>
      <p:sp>
        <p:nvSpPr>
          <p:cNvPr id="28" name="Rectangle 25"/>
          <p:cNvSpPr>
            <a:spLocks noChangeArrowheads="1"/>
          </p:cNvSpPr>
          <p:nvPr userDrawn="1"/>
        </p:nvSpPr>
        <p:spPr bwMode="auto">
          <a:xfrm>
            <a:off x="-36513" y="6430963"/>
            <a:ext cx="9190038" cy="441325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AT" altLang="de-DE"/>
          </a:p>
        </p:txBody>
      </p:sp>
      <p:sp>
        <p:nvSpPr>
          <p:cNvPr id="29" name="Text Box 26"/>
          <p:cNvSpPr txBox="1">
            <a:spLocks noChangeArrowheads="1"/>
          </p:cNvSpPr>
          <p:nvPr userDrawn="1"/>
        </p:nvSpPr>
        <p:spPr bwMode="auto">
          <a:xfrm>
            <a:off x="4479925" y="6496050"/>
            <a:ext cx="16319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sz="1200" dirty="0">
                <a:solidFill>
                  <a:srgbClr val="E7E200"/>
                </a:solidFill>
                <a:cs typeface="+mn-cs"/>
              </a:rPr>
              <a:t>www.emilyo.eu </a:t>
            </a:r>
            <a:endParaRPr lang="en-GB" sz="1200" dirty="0">
              <a:solidFill>
                <a:srgbClr val="E7E200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646271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6"/>
          <p:cNvSpPr txBox="1">
            <a:spLocks noChangeArrowheads="1"/>
          </p:cNvSpPr>
          <p:nvPr userDrawn="1"/>
        </p:nvSpPr>
        <p:spPr bwMode="auto">
          <a:xfrm>
            <a:off x="98742" y="6456363"/>
            <a:ext cx="4003874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000" dirty="0">
                <a:solidFill>
                  <a:srgbClr val="E7E200"/>
                </a:solidFill>
                <a:latin typeface="+mj-lt"/>
                <a:cs typeface="+mn-cs"/>
              </a:rPr>
              <a:t>Colonel Assoc. Prof. Harald GELL, PhD, MSc, MSD, MBA</a:t>
            </a:r>
          </a:p>
          <a:p>
            <a:pPr>
              <a:defRPr/>
            </a:pPr>
            <a:r>
              <a:rPr lang="en-GB" sz="1000" dirty="0">
                <a:solidFill>
                  <a:srgbClr val="E7E200"/>
                </a:solidFill>
                <a:latin typeface="+mj-lt"/>
                <a:cs typeface="+mn-cs"/>
              </a:rPr>
              <a:t>Chairman of the Military Erasmus (EMILYO)</a:t>
            </a:r>
            <a:r>
              <a:rPr lang="en-GB" sz="1000" baseline="0" dirty="0">
                <a:solidFill>
                  <a:srgbClr val="E7E200"/>
                </a:solidFill>
                <a:latin typeface="+mj-lt"/>
                <a:cs typeface="+mn-cs"/>
              </a:rPr>
              <a:t> </a:t>
            </a:r>
            <a:r>
              <a:rPr lang="en-GB" sz="1000" dirty="0">
                <a:solidFill>
                  <a:srgbClr val="E7E200"/>
                </a:solidFill>
                <a:latin typeface="+mj-lt"/>
                <a:cs typeface="+mn-cs"/>
              </a:rPr>
              <a:t>Implementation Group</a:t>
            </a:r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106B60A1-08DC-B843-ADDA-2A82DD728C0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64" y="72000"/>
            <a:ext cx="722089" cy="720000"/>
          </a:xfrm>
          <a:prstGeom prst="rect">
            <a:avLst/>
          </a:prstGeom>
          <a:effectLst/>
        </p:spPr>
      </p:pic>
      <p:sp>
        <p:nvSpPr>
          <p:cNvPr id="17" name="Rectangle 23"/>
          <p:cNvSpPr>
            <a:spLocks noChangeArrowheads="1"/>
          </p:cNvSpPr>
          <p:nvPr userDrawn="1"/>
        </p:nvSpPr>
        <p:spPr bwMode="auto">
          <a:xfrm rot="-5400000">
            <a:off x="-1238250" y="3906838"/>
            <a:ext cx="5132388" cy="144462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AT" altLang="de-DE">
              <a:cs typeface="+mn-cs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 userDrawn="1"/>
        </p:nvSpPr>
        <p:spPr bwMode="auto">
          <a:xfrm>
            <a:off x="401638" y="1537990"/>
            <a:ext cx="4460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fld id="{B0450A71-CBB2-43CE-85CE-C721534E6A3F}" type="slidenum">
              <a:rPr lang="en-GB" altLang="de-DE" sz="1000" b="1" smtClean="0">
                <a:solidFill>
                  <a:srgbClr val="777777"/>
                </a:solidFill>
              </a:rPr>
              <a:pPr algn="ctr">
                <a:spcBef>
                  <a:spcPct val="20000"/>
                </a:spcBef>
                <a:defRPr/>
              </a:pPr>
              <a:t>‹Nr.›</a:t>
            </a:fld>
            <a:endParaRPr lang="en-GB" altLang="de-DE" sz="1000" b="1">
              <a:solidFill>
                <a:srgbClr val="777777"/>
              </a:solidFill>
            </a:endParaRPr>
          </a:p>
        </p:txBody>
      </p:sp>
      <p:sp>
        <p:nvSpPr>
          <p:cNvPr id="19" name="Text Box 34"/>
          <p:cNvSpPr txBox="1">
            <a:spLocks noChangeArrowheads="1"/>
          </p:cNvSpPr>
          <p:nvPr userDrawn="1"/>
        </p:nvSpPr>
        <p:spPr bwMode="auto">
          <a:xfrm>
            <a:off x="49213" y="2062412"/>
            <a:ext cx="1150937" cy="43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ts val="1800"/>
              </a:spcAft>
              <a:defRPr/>
            </a:pPr>
            <a:r>
              <a:rPr lang="en-GB" b="1" noProof="0" dirty="0">
                <a:solidFill>
                  <a:srgbClr val="777777"/>
                </a:solidFill>
                <a:cs typeface="+mn-cs"/>
              </a:rPr>
              <a:t>Contents</a:t>
            </a:r>
          </a:p>
          <a:p>
            <a:pPr algn="ctr">
              <a:spcAft>
                <a:spcPts val="1800"/>
              </a:spcAft>
              <a:defRPr/>
            </a:pPr>
            <a:r>
              <a:rPr lang="en-GB" sz="1200" noProof="0" dirty="0">
                <a:solidFill>
                  <a:srgbClr val="777777"/>
                </a:solidFill>
                <a:cs typeface="+mn-cs"/>
              </a:rPr>
              <a:t>Starting Point</a:t>
            </a:r>
            <a:r>
              <a:rPr lang="en-GB" sz="1200" baseline="0" noProof="0" dirty="0">
                <a:solidFill>
                  <a:srgbClr val="777777"/>
                </a:solidFill>
                <a:cs typeface="+mn-cs"/>
              </a:rPr>
              <a:t> for Elaborations</a:t>
            </a:r>
          </a:p>
          <a:p>
            <a:pPr algn="ctr">
              <a:spcAft>
                <a:spcPts val="1800"/>
              </a:spcAft>
              <a:defRPr/>
            </a:pPr>
            <a:r>
              <a:rPr lang="en-GB" sz="1200" baseline="0" noProof="0" dirty="0">
                <a:solidFill>
                  <a:srgbClr val="777777"/>
                </a:solidFill>
                <a:cs typeface="+mn-cs"/>
              </a:rPr>
              <a:t>Syndicate Chairs &amp; Topics </a:t>
            </a:r>
          </a:p>
          <a:p>
            <a:pPr algn="ctr">
              <a:spcAft>
                <a:spcPts val="1800"/>
              </a:spcAft>
              <a:defRPr/>
            </a:pPr>
            <a:r>
              <a:rPr lang="en-GB" sz="1200" baseline="0" noProof="0" dirty="0">
                <a:solidFill>
                  <a:srgbClr val="777777"/>
                </a:solidFill>
                <a:cs typeface="+mn-cs"/>
              </a:rPr>
              <a:t>Detailed Tasks</a:t>
            </a:r>
          </a:p>
          <a:p>
            <a:pPr algn="ctr">
              <a:spcAft>
                <a:spcPts val="1800"/>
              </a:spcAft>
              <a:defRPr/>
            </a:pPr>
            <a:r>
              <a:rPr lang="en-GB" sz="1200" baseline="0" noProof="0" dirty="0">
                <a:solidFill>
                  <a:srgbClr val="777777"/>
                </a:solidFill>
                <a:cs typeface="+mn-cs"/>
              </a:rPr>
              <a:t>Presentation of Outcomes</a:t>
            </a:r>
            <a:endParaRPr lang="en-GB" sz="1200" noProof="0" dirty="0">
              <a:solidFill>
                <a:srgbClr val="777777"/>
              </a:solidFill>
              <a:cs typeface="+mn-cs"/>
            </a:endParaRPr>
          </a:p>
        </p:txBody>
      </p:sp>
      <p:sp>
        <p:nvSpPr>
          <p:cNvPr id="20" name="Text Box 35"/>
          <p:cNvSpPr txBox="1">
            <a:spLocks noChangeArrowheads="1"/>
          </p:cNvSpPr>
          <p:nvPr userDrawn="1"/>
        </p:nvSpPr>
        <p:spPr bwMode="auto">
          <a:xfrm>
            <a:off x="0" y="1242715"/>
            <a:ext cx="1258888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GB" sz="1050" b="1" dirty="0">
                <a:solidFill>
                  <a:srgbClr val="777777"/>
                </a:solidFill>
                <a:latin typeface="Arial" charset="0"/>
                <a:cs typeface="+mn-cs"/>
              </a:rPr>
              <a:t>iMAF 2021</a:t>
            </a:r>
          </a:p>
          <a:p>
            <a:pPr algn="ctr">
              <a:defRPr/>
            </a:pPr>
            <a:r>
              <a:rPr lang="en-GB" sz="1050" b="1" baseline="0" dirty="0">
                <a:solidFill>
                  <a:srgbClr val="777777"/>
                </a:solidFill>
                <a:latin typeface="Arial" charset="0"/>
                <a:cs typeface="+mn-cs"/>
              </a:rPr>
              <a:t>Syndicate Work</a:t>
            </a:r>
          </a:p>
          <a:p>
            <a:pPr algn="ctr">
              <a:defRPr/>
            </a:pPr>
            <a:endParaRPr lang="en-GB" sz="1200" b="1" dirty="0">
              <a:solidFill>
                <a:srgbClr val="777777"/>
              </a:solidFill>
              <a:latin typeface="Arial" charset="0"/>
              <a:cs typeface="+mn-cs"/>
            </a:endParaRPr>
          </a:p>
          <a:p>
            <a:pPr algn="ctr">
              <a:defRPr/>
            </a:pPr>
            <a:r>
              <a:rPr lang="en-GB" sz="1050" dirty="0">
                <a:solidFill>
                  <a:srgbClr val="777777"/>
                </a:solidFill>
                <a:latin typeface="Arial" charset="0"/>
                <a:cs typeface="+mn-cs"/>
              </a:rPr>
              <a:t>21</a:t>
            </a:r>
            <a:r>
              <a:rPr lang="en-GB" sz="1050" baseline="0" dirty="0">
                <a:solidFill>
                  <a:srgbClr val="777777"/>
                </a:solidFill>
                <a:latin typeface="Arial" charset="0"/>
                <a:cs typeface="+mn-cs"/>
              </a:rPr>
              <a:t> September </a:t>
            </a:r>
            <a:r>
              <a:rPr lang="en-GB" sz="1050" dirty="0">
                <a:solidFill>
                  <a:srgbClr val="777777"/>
                </a:solidFill>
                <a:latin typeface="Arial" charset="0"/>
                <a:cs typeface="+mn-cs"/>
              </a:rPr>
              <a:t>2021</a:t>
            </a:r>
          </a:p>
        </p:txBody>
      </p:sp>
      <p:pic>
        <p:nvPicPr>
          <p:cNvPr id="21" name="Grafik 20"/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9"/>
          <a:stretch/>
        </p:blipFill>
        <p:spPr>
          <a:xfrm>
            <a:off x="294250" y="288000"/>
            <a:ext cx="713643" cy="72000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1" y="504000"/>
            <a:ext cx="415873" cy="72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0"/>
        </a:spcBef>
        <a:spcAft>
          <a:spcPts val="60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spcBef>
          <a:spcPct val="0"/>
        </a:spcBef>
        <a:spcAft>
          <a:spcPts val="600"/>
        </a:spcAft>
        <a:buChar char="–"/>
        <a:defRPr sz="2400">
          <a:solidFill>
            <a:schemeClr val="tx1"/>
          </a:solidFill>
          <a:latin typeface="+mn-lt"/>
        </a:defRPr>
      </a:lvl2pPr>
      <a:lvl3pPr marL="1079500" indent="-358775" algn="l" rtl="0" eaLnBrk="0" fontAlgn="base" hangingPunct="0">
        <a:spcBef>
          <a:spcPct val="0"/>
        </a:spcBef>
        <a:spcAft>
          <a:spcPts val="600"/>
        </a:spcAft>
        <a:buChar char="•"/>
        <a:defRPr sz="2000">
          <a:solidFill>
            <a:schemeClr val="tx1"/>
          </a:solidFill>
          <a:latin typeface="+mn-lt"/>
        </a:defRPr>
      </a:lvl3pPr>
      <a:lvl4pPr marL="1439863" indent="-358775" algn="l" rtl="0" eaLnBrk="0" fontAlgn="base" hangingPunct="0">
        <a:spcBef>
          <a:spcPct val="0"/>
        </a:spcBef>
        <a:spcAft>
          <a:spcPts val="600"/>
        </a:spcAft>
        <a:buChar char="–"/>
        <a:defRPr>
          <a:solidFill>
            <a:schemeClr val="tx1"/>
          </a:solidFill>
          <a:latin typeface="+mn-lt"/>
        </a:defRPr>
      </a:lvl4pPr>
      <a:lvl5pPr marL="1798638" indent="-358775" algn="l" rtl="0" eaLnBrk="0" fontAlgn="base" hangingPunct="0">
        <a:spcBef>
          <a:spcPct val="0"/>
        </a:spcBef>
        <a:spcAft>
          <a:spcPts val="60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ilyo.eu/node/119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5382306" y="-26895"/>
            <a:ext cx="3589445" cy="13490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4500"/>
              </a:lnSpc>
            </a:pPr>
            <a:r>
              <a:rPr lang="en-US" sz="3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Lisbon/Portugal</a:t>
            </a:r>
          </a:p>
          <a:p>
            <a:pPr algn="ctr">
              <a:lnSpc>
                <a:spcPts val="4500"/>
              </a:lnSpc>
            </a:pPr>
            <a:r>
              <a:rPr lang="en-US" sz="52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iMAF 2021</a:t>
            </a:r>
          </a:p>
          <a:p>
            <a:pPr algn="ctr">
              <a:lnSpc>
                <a:spcPts val="800"/>
              </a:lnSpc>
            </a:pPr>
            <a:r>
              <a:rPr lang="en-US" sz="2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managing future challenges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4925" y="1988071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916832"/>
            <a:ext cx="1255713" cy="4520481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85882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de-AT">
              <a:latin typeface="Arial" charset="0"/>
              <a:cs typeface="+mn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61"/>
          <a:stretch/>
        </p:blipFill>
        <p:spPr>
          <a:xfrm>
            <a:off x="1394683" y="2510653"/>
            <a:ext cx="7740352" cy="392458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787527" y="5545090"/>
            <a:ext cx="13456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Syndicate Work during iMAF 2019 (Austria)</a:t>
            </a:r>
          </a:p>
          <a:p>
            <a:pPr algn="ctr"/>
            <a:r>
              <a:rPr lang="en-GB" sz="1000" dirty="0"/>
              <a:t>Photo: Theresan Military Academy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94683" y="1737197"/>
            <a:ext cx="7749317" cy="611683"/>
          </a:xfrm>
          <a:effectLst/>
        </p:spPr>
        <p:txBody>
          <a:bodyPr anchor="t"/>
          <a:lstStyle/>
          <a:p>
            <a:pPr algn="ctr" eaLnBrk="1" hangingPunct="1">
              <a:defRPr/>
            </a:pPr>
            <a:r>
              <a:rPr lang="en-US" altLang="de-DE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Syndicate Work</a:t>
            </a:r>
            <a:endParaRPr lang="en-US" altLang="de-DE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265238" y="174625"/>
            <a:ext cx="7699375" cy="1143000"/>
          </a:xfrm>
        </p:spPr>
        <p:txBody>
          <a:bodyPr/>
          <a:lstStyle/>
          <a:p>
            <a:r>
              <a:rPr lang="en-GB" dirty="0"/>
              <a:t>Syndicate 6</a:t>
            </a:r>
            <a:br>
              <a:rPr lang="en-GB" dirty="0"/>
            </a:br>
            <a:r>
              <a:rPr lang="en-GB" sz="2400" dirty="0"/>
              <a:t>Expected Outcomes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118437"/>
              </p:ext>
            </p:extLst>
          </p:nvPr>
        </p:nvGraphicFramePr>
        <p:xfrm>
          <a:off x="1475656" y="2024256"/>
          <a:ext cx="7596007" cy="2268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7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2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rgbClr val="FFFF00"/>
                          </a:solidFill>
                        </a:rPr>
                        <a:t>Syndicate</a:t>
                      </a:r>
                    </a:p>
                    <a:p>
                      <a:pPr algn="ctr"/>
                      <a:r>
                        <a:rPr lang="en-GB" noProof="0" dirty="0">
                          <a:solidFill>
                            <a:srgbClr val="FFFF00"/>
                          </a:solidFill>
                        </a:rPr>
                        <a:t>No.</a:t>
                      </a:r>
                    </a:p>
                  </a:txBody>
                  <a:tcPr marL="72000" marR="72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>
                          <a:solidFill>
                            <a:srgbClr val="FFFF00"/>
                          </a:solidFill>
                        </a:rPr>
                        <a:t>Topic</a:t>
                      </a:r>
                    </a:p>
                  </a:txBody>
                  <a:tcPr marL="72000" marR="72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>
                          <a:solidFill>
                            <a:srgbClr val="FFFF00"/>
                          </a:solidFill>
                        </a:rPr>
                        <a:t>Expected Outcome</a:t>
                      </a:r>
                    </a:p>
                  </a:txBody>
                  <a:tcPr marL="72000" marR="72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0200"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solidFill>
                            <a:schemeClr val="tx1"/>
                          </a:solidFill>
                        </a:rPr>
                        <a:t>Medium and long term duration mobilities for lecturers: how to increase and improve them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363" indent="-360363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arenR"/>
                      </a:pPr>
                      <a:r>
                        <a:rPr lang="en-GB" sz="1600" b="1" noProof="0" dirty="0">
                          <a:solidFill>
                            <a:schemeClr val="tx1"/>
                          </a:solidFill>
                        </a:rPr>
                        <a:t>Information paper (word document)</a:t>
                      </a:r>
                    </a:p>
                    <a:p>
                      <a:pPr marL="817563" lvl="1" indent="-360363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lphaLcParenR"/>
                      </a:pPr>
                      <a:r>
                        <a:rPr lang="en-GB" sz="1600" b="1" noProof="0" dirty="0">
                          <a:solidFill>
                            <a:schemeClr val="tx1"/>
                          </a:solidFill>
                        </a:rPr>
                        <a:t>Pre-conditions</a:t>
                      </a:r>
                    </a:p>
                    <a:p>
                      <a:pPr marL="817563" lvl="1" indent="-360363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lphaLcParenR"/>
                      </a:pPr>
                      <a:r>
                        <a:rPr lang="en-GB" sz="1600" b="1" noProof="0" dirty="0">
                          <a:solidFill>
                            <a:schemeClr val="tx1"/>
                          </a:solidFill>
                        </a:rPr>
                        <a:t>Benefits</a:t>
                      </a:r>
                    </a:p>
                    <a:p>
                      <a:pPr marL="817563" lvl="1" indent="-360363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lphaLcParenR"/>
                      </a:pPr>
                      <a:r>
                        <a:rPr lang="en-GB" sz="1600" b="1" noProof="0" dirty="0">
                          <a:solidFill>
                            <a:schemeClr val="tx1"/>
                          </a:solidFill>
                        </a:rPr>
                        <a:t>Financing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hteck 1"/>
          <p:cNvSpPr/>
          <p:nvPr/>
        </p:nvSpPr>
        <p:spPr>
          <a:xfrm>
            <a:off x="1475656" y="1628800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/>
              <a:t>Syndicate Chair: </a:t>
            </a:r>
            <a:r>
              <a:rPr lang="pl-PL" sz="1400" b="1" dirty="0"/>
              <a:t>LtCol SPINELLO Enrico</a:t>
            </a:r>
          </a:p>
          <a:p>
            <a:endParaRPr lang="pl-PL" sz="1400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925" y="3626671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177114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265238" y="174625"/>
            <a:ext cx="7699375" cy="1143000"/>
          </a:xfrm>
        </p:spPr>
        <p:txBody>
          <a:bodyPr/>
          <a:lstStyle/>
          <a:p>
            <a:r>
              <a:rPr lang="en-GB" dirty="0"/>
              <a:t>Syndicate 7</a:t>
            </a:r>
            <a:br>
              <a:rPr lang="en-GB" dirty="0"/>
            </a:br>
            <a:r>
              <a:rPr lang="en-GB" sz="2400" dirty="0"/>
              <a:t>Expected Outcomes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235316"/>
              </p:ext>
            </p:extLst>
          </p:nvPr>
        </p:nvGraphicFramePr>
        <p:xfrm>
          <a:off x="1475656" y="2024256"/>
          <a:ext cx="7596007" cy="2407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7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2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rgbClr val="FFFF00"/>
                          </a:solidFill>
                        </a:rPr>
                        <a:t>Syndicate</a:t>
                      </a:r>
                    </a:p>
                    <a:p>
                      <a:pPr algn="ctr"/>
                      <a:r>
                        <a:rPr lang="en-GB" noProof="0" dirty="0">
                          <a:solidFill>
                            <a:srgbClr val="FFFF00"/>
                          </a:solidFill>
                        </a:rPr>
                        <a:t>No.</a:t>
                      </a:r>
                    </a:p>
                  </a:txBody>
                  <a:tcPr marL="72000" marR="72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>
                          <a:solidFill>
                            <a:srgbClr val="FFFF00"/>
                          </a:solidFill>
                        </a:rPr>
                        <a:t>Topic</a:t>
                      </a:r>
                    </a:p>
                  </a:txBody>
                  <a:tcPr marL="72000" marR="72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>
                          <a:solidFill>
                            <a:srgbClr val="FFFF00"/>
                          </a:solidFill>
                        </a:rPr>
                        <a:t>Expected Outcome</a:t>
                      </a:r>
                    </a:p>
                  </a:txBody>
                  <a:tcPr marL="72000" marR="72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0200"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solidFill>
                            <a:schemeClr val="tx1"/>
                          </a:solidFill>
                        </a:rPr>
                        <a:t>Research and development: state of the art and future possibilities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363" indent="-360363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arenR"/>
                      </a:pPr>
                      <a:r>
                        <a:rPr lang="en-GB" sz="1600" b="1" noProof="0" dirty="0">
                          <a:solidFill>
                            <a:schemeClr val="tx1"/>
                          </a:solidFill>
                        </a:rPr>
                        <a:t>Information: what has been achieved so far?</a:t>
                      </a:r>
                    </a:p>
                    <a:p>
                      <a:pPr marL="360363" indent="-360363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arenR"/>
                      </a:pPr>
                      <a:r>
                        <a:rPr lang="en-GB" sz="1600" b="1" noProof="0" dirty="0">
                          <a:solidFill>
                            <a:schemeClr val="tx1"/>
                          </a:solidFill>
                        </a:rPr>
                        <a:t>Future possibilities</a:t>
                      </a:r>
                      <a:br>
                        <a:rPr lang="en-GB" sz="1600" b="1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600" b="1" noProof="0" dirty="0">
                          <a:solidFill>
                            <a:schemeClr val="tx1"/>
                          </a:solidFill>
                        </a:rPr>
                        <a:t>(continuation of LoD 14 work)</a:t>
                      </a:r>
                    </a:p>
                    <a:p>
                      <a:pPr marL="360363" indent="-360363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arenR"/>
                      </a:pPr>
                      <a:r>
                        <a:rPr lang="en-GB" sz="1600" b="1" noProof="0" dirty="0">
                          <a:solidFill>
                            <a:schemeClr val="tx1"/>
                          </a:solidFill>
                        </a:rPr>
                        <a:t>Coordination with syndicate 5</a:t>
                      </a:r>
                      <a:br>
                        <a:rPr lang="en-GB" sz="1600" b="1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600" b="1" noProof="0" dirty="0">
                          <a:solidFill>
                            <a:schemeClr val="tx1"/>
                          </a:solidFill>
                        </a:rPr>
                        <a:t>(probably there are possibilities?)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hteck 1"/>
          <p:cNvSpPr/>
          <p:nvPr/>
        </p:nvSpPr>
        <p:spPr>
          <a:xfrm>
            <a:off x="1475656" y="1628800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/>
              <a:t>Syndicate Chair: </a:t>
            </a:r>
            <a:r>
              <a:rPr lang="pl-PL" sz="1400" b="1" dirty="0"/>
              <a:t>Assoc. Prof. TEMPLALEXIS Ioannis, PhD</a:t>
            </a:r>
          </a:p>
          <a:p>
            <a:endParaRPr lang="pl-PL" sz="14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925" y="3626671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4040172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265238" y="174625"/>
            <a:ext cx="7699375" cy="1143000"/>
          </a:xfrm>
        </p:spPr>
        <p:txBody>
          <a:bodyPr/>
          <a:lstStyle/>
          <a:p>
            <a:r>
              <a:rPr lang="en-GB" dirty="0"/>
              <a:t>Syndicate 8</a:t>
            </a:r>
            <a:br>
              <a:rPr lang="en-GB" dirty="0"/>
            </a:br>
            <a:r>
              <a:rPr lang="en-GB" sz="2400" dirty="0"/>
              <a:t>Expected Outcomes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636190"/>
              </p:ext>
            </p:extLst>
          </p:nvPr>
        </p:nvGraphicFramePr>
        <p:xfrm>
          <a:off x="1475656" y="2024256"/>
          <a:ext cx="7596007" cy="2407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7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2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rgbClr val="FFFF00"/>
                          </a:solidFill>
                        </a:rPr>
                        <a:t>Syndicate</a:t>
                      </a:r>
                    </a:p>
                    <a:p>
                      <a:pPr algn="ctr"/>
                      <a:r>
                        <a:rPr lang="en-GB" noProof="0" dirty="0">
                          <a:solidFill>
                            <a:srgbClr val="FFFF00"/>
                          </a:solidFill>
                        </a:rPr>
                        <a:t>No.</a:t>
                      </a:r>
                    </a:p>
                  </a:txBody>
                  <a:tcPr marL="72000" marR="72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>
                          <a:solidFill>
                            <a:srgbClr val="FFFF00"/>
                          </a:solidFill>
                        </a:rPr>
                        <a:t>Topic</a:t>
                      </a:r>
                    </a:p>
                  </a:txBody>
                  <a:tcPr marL="72000" marR="72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>
                          <a:solidFill>
                            <a:srgbClr val="FFFF00"/>
                          </a:solidFill>
                        </a:rPr>
                        <a:t>Expected Outcome</a:t>
                      </a:r>
                    </a:p>
                  </a:txBody>
                  <a:tcPr marL="72000" marR="72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0200"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solidFill>
                            <a:schemeClr val="tx1"/>
                          </a:solidFill>
                        </a:rPr>
                        <a:t>Cadets’ / Midshipmen’s evaluation of exchanges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363" indent="-360363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arenR"/>
                      </a:pPr>
                      <a:r>
                        <a:rPr lang="en-GB" sz="1600" b="1" noProof="0" dirty="0">
                          <a:solidFill>
                            <a:schemeClr val="tx1"/>
                          </a:solidFill>
                        </a:rPr>
                        <a:t>When, where, which exchange (e.g.: int’l semester, common module, internship, ….)</a:t>
                      </a:r>
                    </a:p>
                    <a:p>
                      <a:pPr marL="360363" indent="-360363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arenR"/>
                      </a:pPr>
                      <a:r>
                        <a:rPr lang="en-GB" sz="1600" b="1" noProof="0" dirty="0">
                          <a:solidFill>
                            <a:schemeClr val="tx1"/>
                          </a:solidFill>
                        </a:rPr>
                        <a:t>Achieved knowledge, skills and competences (1 key-word for each)</a:t>
                      </a:r>
                    </a:p>
                    <a:p>
                      <a:pPr marL="360363" indent="-360363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arenR"/>
                      </a:pPr>
                      <a:r>
                        <a:rPr lang="en-GB" sz="1600" b="1" noProof="0" dirty="0">
                          <a:solidFill>
                            <a:schemeClr val="tx1"/>
                          </a:solidFill>
                        </a:rPr>
                        <a:t>Personal conclusion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hteck 1"/>
          <p:cNvSpPr/>
          <p:nvPr/>
        </p:nvSpPr>
        <p:spPr>
          <a:xfrm>
            <a:off x="1475656" y="1628800"/>
            <a:ext cx="7560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/>
              <a:t>Syndicate Chair: </a:t>
            </a:r>
            <a:r>
              <a:rPr lang="de-DE" sz="1400" b="1" dirty="0"/>
              <a:t>Assist. Prof. MENEZES Sofia, PhD ?</a:t>
            </a:r>
          </a:p>
          <a:p>
            <a:endParaRPr lang="pl-PL" sz="1400" b="1" dirty="0"/>
          </a:p>
          <a:p>
            <a:endParaRPr lang="pl-PL" sz="14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925" y="3626671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A929769-9033-43DE-AB68-45F0729EC294}"/>
              </a:ext>
            </a:extLst>
          </p:cNvPr>
          <p:cNvSpPr/>
          <p:nvPr/>
        </p:nvSpPr>
        <p:spPr>
          <a:xfrm>
            <a:off x="1493419" y="4596224"/>
            <a:ext cx="756084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en-GB" sz="2000" b="1" dirty="0">
                <a:solidFill>
                  <a:srgbClr val="FF0000"/>
                </a:solidFill>
              </a:rPr>
              <a:t>At least 1 Cadet should remain in the original syndicate – the others create syndicate 8 (those with exchange experiences)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en-GB" sz="2000" b="1" dirty="0">
                <a:solidFill>
                  <a:srgbClr val="FF0000"/>
                </a:solidFill>
              </a:rPr>
              <a:t>More different exchanges can be presented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en-GB" sz="2000" b="1" dirty="0">
                <a:solidFill>
                  <a:srgbClr val="FF0000"/>
                </a:solidFill>
              </a:rPr>
              <a:t>All together not more than 10 minutes</a:t>
            </a:r>
          </a:p>
        </p:txBody>
      </p:sp>
    </p:spTree>
    <p:extLst>
      <p:ext uri="{BB962C8B-B14F-4D97-AF65-F5344CB8AC3E}">
        <p14:creationId xmlns:p14="http://schemas.microsoft.com/office/powerpoint/2010/main" val="3035745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265238" y="174625"/>
            <a:ext cx="7699375" cy="1143000"/>
          </a:xfrm>
        </p:spPr>
        <p:txBody>
          <a:bodyPr/>
          <a:lstStyle/>
          <a:p>
            <a:r>
              <a:rPr lang="en-GB" dirty="0"/>
              <a:t>Syndicates 1-7</a:t>
            </a:r>
            <a:br>
              <a:rPr lang="en-GB" dirty="0"/>
            </a:br>
            <a:r>
              <a:rPr lang="en-GB" sz="2400" dirty="0"/>
              <a:t>Presentations of Outcomes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idx="1"/>
          </p:nvPr>
        </p:nvSpPr>
        <p:spPr>
          <a:xfrm>
            <a:off x="1624013" y="1651000"/>
            <a:ext cx="7307262" cy="4678363"/>
          </a:xfrm>
        </p:spPr>
        <p:txBody>
          <a:bodyPr/>
          <a:lstStyle/>
          <a:p>
            <a:pPr>
              <a:spcAft>
                <a:spcPts val="1800"/>
              </a:spcAft>
              <a:buClr>
                <a:schemeClr val="tx1"/>
              </a:buClr>
              <a:defRPr/>
            </a:pPr>
            <a:r>
              <a:rPr lang="en-GB" altLang="de-DE" dirty="0">
                <a:solidFill>
                  <a:srgbClr val="000000"/>
                </a:solidFill>
              </a:rPr>
              <a:t>Presentation</a:t>
            </a:r>
            <a:br>
              <a:rPr lang="en-GB" altLang="de-DE" dirty="0">
                <a:solidFill>
                  <a:srgbClr val="000000"/>
                </a:solidFill>
              </a:rPr>
            </a:br>
            <a:r>
              <a:rPr lang="en-GB" altLang="de-DE" dirty="0">
                <a:solidFill>
                  <a:srgbClr val="000000"/>
                </a:solidFill>
              </a:rPr>
              <a:t>(word or power point or both)</a:t>
            </a:r>
          </a:p>
          <a:p>
            <a:pPr>
              <a:spcAft>
                <a:spcPts val="1800"/>
              </a:spcAft>
              <a:buClr>
                <a:schemeClr val="tx1"/>
              </a:buClr>
              <a:defRPr/>
            </a:pPr>
            <a:r>
              <a:rPr lang="en-GB" altLang="de-DE" dirty="0">
                <a:solidFill>
                  <a:srgbClr val="000000"/>
                </a:solidFill>
              </a:rPr>
              <a:t>Duration: &lt;10 minutes</a:t>
            </a:r>
          </a:p>
          <a:p>
            <a:pPr>
              <a:spcAft>
                <a:spcPts val="1800"/>
              </a:spcAft>
              <a:buClr>
                <a:schemeClr val="tx1"/>
              </a:buClr>
              <a:defRPr/>
            </a:pPr>
            <a:r>
              <a:rPr lang="en-GB" altLang="de-DE" dirty="0">
                <a:solidFill>
                  <a:srgbClr val="000000"/>
                </a:solidFill>
              </a:rPr>
              <a:t>Start: 22 Sep after lunch</a:t>
            </a:r>
          </a:p>
          <a:p>
            <a:pPr>
              <a:spcAft>
                <a:spcPts val="1800"/>
              </a:spcAft>
              <a:buClr>
                <a:schemeClr val="tx1"/>
              </a:buClr>
              <a:defRPr/>
            </a:pPr>
            <a:r>
              <a:rPr lang="en-GB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 request: </a:t>
            </a:r>
            <a:r>
              <a:rPr lang="en-GB" altLang="de-DE" dirty="0">
                <a:solidFill>
                  <a:srgbClr val="000000"/>
                </a:solidFill>
              </a:rPr>
              <a:t>send all elaborations / briefings / documents to IG Chairman</a:t>
            </a:r>
            <a:br>
              <a:rPr lang="en-GB" altLang="de-DE" dirty="0">
                <a:solidFill>
                  <a:srgbClr val="000000"/>
                </a:solidFill>
              </a:rPr>
            </a:br>
            <a:r>
              <a:rPr lang="en-GB" altLang="de-DE" dirty="0">
                <a:solidFill>
                  <a:srgbClr val="000000"/>
                </a:solidFill>
                <a:sym typeface="Wingdings" panose="05000000000000000000" pitchFamily="2" charset="2"/>
              </a:rPr>
              <a:t> upload to </a:t>
            </a:r>
            <a:r>
              <a:rPr lang="en-GB" altLang="de-DE" dirty="0">
                <a:solidFill>
                  <a:srgbClr val="000000"/>
                </a:solidFill>
                <a:sym typeface="Wingdings" panose="05000000000000000000" pitchFamily="2" charset="2"/>
                <a:hlinkClick r:id="rId2"/>
              </a:rPr>
              <a:t>http://www.emilyo.eu/node/1191</a:t>
            </a:r>
            <a:r>
              <a:rPr lang="en-GB" altLang="de-DE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endParaRPr lang="en-GB" altLang="de-D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925" y="4130727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4202701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>
            <a:extLst>
              <a:ext uri="{FF2B5EF4-FFF2-40B4-BE49-F238E27FC236}">
                <a16:creationId xmlns:a16="http://schemas.microsoft.com/office/drawing/2014/main" id="{106B60A1-08DC-B843-ADDA-2A82DD728C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773096"/>
            <a:ext cx="2527308" cy="2520000"/>
          </a:xfrm>
          <a:prstGeom prst="rect">
            <a:avLst/>
          </a:prstGeom>
          <a:effectLst>
            <a:reflection blurRad="6350" stA="52000" endA="300" endPos="35000" dist="419100" dir="5400000" sy="-100000" algn="bl" rotWithShape="0"/>
          </a:effectLst>
        </p:spPr>
      </p:pic>
      <p:sp>
        <p:nvSpPr>
          <p:cNvPr id="6" name="Textfeld 5"/>
          <p:cNvSpPr txBox="1"/>
          <p:nvPr/>
        </p:nvSpPr>
        <p:spPr>
          <a:xfrm>
            <a:off x="6491833" y="3114834"/>
            <a:ext cx="2535951" cy="1754326"/>
          </a:xfrm>
          <a:prstGeom prst="rect">
            <a:avLst/>
          </a:prstGeom>
          <a:noFill/>
          <a:effectLst>
            <a:outerShdw blurRad="304800" dist="177800" dir="2400000" algn="tl" rotWithShape="0">
              <a:prstClr val="black">
                <a:alpha val="40000"/>
              </a:prstClr>
            </a:outerShdw>
            <a:reflection blurRad="6350" endPos="35000" dist="4191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  <a:p>
            <a:pPr algn="ctr"/>
            <a:r>
              <a:rPr lang="en-GB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YOUR</a:t>
            </a:r>
          </a:p>
          <a:p>
            <a:pPr algn="ctr"/>
            <a:r>
              <a:rPr lang="en-GB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attention!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3"/>
          <a:stretch/>
        </p:blipFill>
        <p:spPr>
          <a:xfrm>
            <a:off x="2501624" y="2492896"/>
            <a:ext cx="2502424" cy="2520000"/>
          </a:xfrm>
          <a:prstGeom prst="rect">
            <a:avLst/>
          </a:prstGeom>
          <a:effectLst>
            <a:outerShdw blurRad="304800" dist="177800" dir="24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324" y="3212976"/>
            <a:ext cx="1455555" cy="25200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33681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265238" y="174625"/>
            <a:ext cx="7699375" cy="1143000"/>
          </a:xfrm>
        </p:spPr>
        <p:txBody>
          <a:bodyPr/>
          <a:lstStyle/>
          <a:p>
            <a:r>
              <a:rPr lang="en-GB" dirty="0"/>
              <a:t>GAREA Recommendations</a:t>
            </a:r>
            <a:br>
              <a:rPr lang="en-GB" dirty="0"/>
            </a:br>
            <a:r>
              <a:rPr lang="en-GB" sz="2400" dirty="0"/>
              <a:t>Procedure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1433718" y="1620000"/>
            <a:ext cx="7617090" cy="2457072"/>
            <a:chOff x="1433718" y="1620000"/>
            <a:chExt cx="7617090" cy="2457072"/>
          </a:xfrm>
        </p:grpSpPr>
        <p:cxnSp>
          <p:nvCxnSpPr>
            <p:cNvPr id="6" name="Gerade Verbindung mit Pfeil 5"/>
            <p:cNvCxnSpPr/>
            <p:nvPr/>
          </p:nvCxnSpPr>
          <p:spPr bwMode="auto">
            <a:xfrm flipH="1">
              <a:off x="2975431" y="2344019"/>
              <a:ext cx="660465" cy="730274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Gerade Verbindung mit Pfeil 6"/>
            <p:cNvCxnSpPr/>
            <p:nvPr/>
          </p:nvCxnSpPr>
          <p:spPr bwMode="auto">
            <a:xfrm flipH="1">
              <a:off x="3509908" y="2353544"/>
              <a:ext cx="1854180" cy="720749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Gerade Verbindung mit Pfeil 7"/>
            <p:cNvCxnSpPr/>
            <p:nvPr/>
          </p:nvCxnSpPr>
          <p:spPr bwMode="auto">
            <a:xfrm flipH="1">
              <a:off x="4116394" y="2363069"/>
              <a:ext cx="2903878" cy="739799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Gerade Verbindung mit Pfeil 8"/>
            <p:cNvCxnSpPr/>
            <p:nvPr/>
          </p:nvCxnSpPr>
          <p:spPr bwMode="auto">
            <a:xfrm flipH="1">
              <a:off x="4520136" y="2372594"/>
              <a:ext cx="3940296" cy="768374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Gerade Verbindung mit Pfeil 9"/>
            <p:cNvCxnSpPr/>
            <p:nvPr/>
          </p:nvCxnSpPr>
          <p:spPr bwMode="auto">
            <a:xfrm>
              <a:off x="2111949" y="2382119"/>
              <a:ext cx="0" cy="720749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feld 10"/>
            <p:cNvSpPr txBox="1"/>
            <p:nvPr/>
          </p:nvSpPr>
          <p:spPr>
            <a:xfrm>
              <a:off x="1433718" y="1620000"/>
              <a:ext cx="1356462" cy="800219"/>
            </a:xfrm>
            <a:prstGeom prst="rect">
              <a:avLst/>
            </a:prstGeom>
            <a:gradFill>
              <a:gsLst>
                <a:gs pos="70000">
                  <a:schemeClr val="bg1">
                    <a:lumMod val="90000"/>
                    <a:lumOff val="10000"/>
                  </a:schemeClr>
                </a:gs>
                <a:gs pos="30000">
                  <a:schemeClr val="bg1"/>
                </a:gs>
                <a:gs pos="0">
                  <a:srgbClr val="FF0000"/>
                </a:gs>
                <a:gs pos="100000">
                  <a:srgbClr val="008000">
                    <a:alpha val="34000"/>
                  </a:srgbClr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/>
                <a:t>BOEI 1:</a:t>
              </a:r>
            </a:p>
            <a:p>
              <a:pPr algn="ctr"/>
              <a:r>
                <a:rPr lang="en-GB" sz="1400" b="1" dirty="0"/>
                <a:t>Contributions</a:t>
              </a:r>
            </a:p>
            <a:p>
              <a:pPr algn="ctr"/>
              <a:r>
                <a:rPr lang="en-GB" sz="1400" b="1" dirty="0"/>
                <a:t>to GAREA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2975431" y="1620000"/>
              <a:ext cx="1356462" cy="800219"/>
            </a:xfrm>
            <a:prstGeom prst="rect">
              <a:avLst/>
            </a:prstGeom>
            <a:gradFill>
              <a:gsLst>
                <a:gs pos="70000">
                  <a:schemeClr val="bg1">
                    <a:lumMod val="90000"/>
                    <a:lumOff val="10000"/>
                  </a:schemeClr>
                </a:gs>
                <a:gs pos="30000">
                  <a:schemeClr val="bg1"/>
                </a:gs>
                <a:gs pos="0">
                  <a:srgbClr val="FF0000"/>
                </a:gs>
                <a:gs pos="100000">
                  <a:srgbClr val="FF0000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/>
                <a:t>BOEI 2:</a:t>
              </a:r>
            </a:p>
            <a:p>
              <a:pPr algn="ctr"/>
              <a:r>
                <a:rPr lang="en-GB" sz="1400" b="1" dirty="0"/>
                <a:t>Contributions</a:t>
              </a:r>
            </a:p>
            <a:p>
              <a:pPr algn="ctr"/>
              <a:r>
                <a:rPr lang="en-GB" sz="1400" b="1" dirty="0"/>
                <a:t>to GAREA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4517144" y="1620000"/>
              <a:ext cx="1356462" cy="800219"/>
            </a:xfrm>
            <a:prstGeom prst="rect">
              <a:avLst/>
            </a:prstGeom>
            <a:gradFill>
              <a:gsLst>
                <a:gs pos="70000">
                  <a:schemeClr val="bg1">
                    <a:lumMod val="90000"/>
                    <a:lumOff val="10000"/>
                  </a:schemeClr>
                </a:gs>
                <a:gs pos="30000">
                  <a:schemeClr val="bg1"/>
                </a:gs>
                <a:gs pos="0">
                  <a:srgbClr val="FF0000"/>
                </a:gs>
                <a:gs pos="100000">
                  <a:srgbClr val="0000FF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/>
                <a:t>BOEI 3:</a:t>
              </a:r>
            </a:p>
            <a:p>
              <a:pPr algn="ctr"/>
              <a:r>
                <a:rPr lang="en-GB" sz="1400" b="1" dirty="0"/>
                <a:t>Contributions</a:t>
              </a:r>
            </a:p>
            <a:p>
              <a:pPr algn="ctr"/>
              <a:r>
                <a:rPr lang="en-GB" sz="1400" b="1" dirty="0"/>
                <a:t>to GAREA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6058857" y="1620000"/>
              <a:ext cx="1356462" cy="800219"/>
            </a:xfrm>
            <a:prstGeom prst="rect">
              <a:avLst/>
            </a:prstGeom>
            <a:gradFill>
              <a:gsLst>
                <a:gs pos="50000">
                  <a:srgbClr val="FFFF00"/>
                </a:gs>
                <a:gs pos="0">
                  <a:srgbClr val="0000FF"/>
                </a:gs>
                <a:gs pos="100000">
                  <a:srgbClr val="FF0000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/>
                <a:t>BOEI 4:</a:t>
              </a:r>
            </a:p>
            <a:p>
              <a:pPr algn="ctr"/>
              <a:r>
                <a:rPr lang="en-GB" sz="1400" b="1" dirty="0"/>
                <a:t>Contributions</a:t>
              </a:r>
            </a:p>
            <a:p>
              <a:pPr algn="ctr"/>
              <a:r>
                <a:rPr lang="en-GB" sz="1400" b="1" dirty="0"/>
                <a:t>to GAREA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7506795" y="1620000"/>
              <a:ext cx="1544013" cy="800219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0">
                  <a:srgbClr val="FF0000"/>
                </a:gs>
              </a:gsLst>
              <a:lin ang="0" scaled="1"/>
            </a:gradFill>
            <a:ln w="38100">
              <a:solidFill>
                <a:schemeClr val="tx1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/>
                <a:t>BOEI 5, etc.:</a:t>
              </a:r>
            </a:p>
            <a:p>
              <a:pPr algn="ctr"/>
              <a:r>
                <a:rPr lang="en-GB" sz="1400" b="1" dirty="0"/>
                <a:t>Contributions</a:t>
              </a:r>
            </a:p>
            <a:p>
              <a:pPr algn="ctr"/>
              <a:r>
                <a:rPr lang="en-GB" sz="1400" b="1" dirty="0"/>
                <a:t>to GAREA</a:t>
              </a: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483200" y="3276853"/>
              <a:ext cx="2820912" cy="80021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b="1" dirty="0">
                  <a:solidFill>
                    <a:srgbClr val="FFFF00"/>
                  </a:solidFill>
                </a:rPr>
                <a:t>Implementation Group:</a:t>
              </a:r>
            </a:p>
            <a:p>
              <a:pPr algn="ctr"/>
              <a:r>
                <a:rPr lang="en-GB" sz="1400" b="1" dirty="0">
                  <a:solidFill>
                    <a:srgbClr val="FFFF00"/>
                  </a:solidFill>
                </a:rPr>
                <a:t>Discussion about the GAREA recommendations</a:t>
              </a: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4095595" y="3276853"/>
            <a:ext cx="4940901" cy="800219"/>
            <a:chOff x="4095595" y="3276853"/>
            <a:chExt cx="4940901" cy="800219"/>
          </a:xfrm>
        </p:grpSpPr>
        <p:cxnSp>
          <p:nvCxnSpPr>
            <p:cNvPr id="18" name="Gerade Verbindung mit Pfeil 17"/>
            <p:cNvCxnSpPr/>
            <p:nvPr/>
          </p:nvCxnSpPr>
          <p:spPr bwMode="auto">
            <a:xfrm>
              <a:off x="6222851" y="3697982"/>
              <a:ext cx="716301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Gerade Verbindung mit Pfeil 18"/>
            <p:cNvCxnSpPr/>
            <p:nvPr/>
          </p:nvCxnSpPr>
          <p:spPr bwMode="auto">
            <a:xfrm>
              <a:off x="4095595" y="3683808"/>
              <a:ext cx="716301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Textfeld 19"/>
            <p:cNvSpPr txBox="1"/>
            <p:nvPr/>
          </p:nvSpPr>
          <p:spPr>
            <a:xfrm>
              <a:off x="4828382" y="3276853"/>
              <a:ext cx="1668784" cy="80021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b="1" dirty="0">
                  <a:solidFill>
                    <a:srgbClr val="FFFF00"/>
                  </a:solidFill>
                </a:rPr>
                <a:t>IG Chairman:</a:t>
              </a:r>
            </a:p>
            <a:p>
              <a:pPr algn="ctr"/>
              <a:r>
                <a:rPr lang="en-GB" sz="1400" b="1" dirty="0">
                  <a:solidFill>
                    <a:srgbClr val="FFFF00"/>
                  </a:solidFill>
                </a:rPr>
                <a:t>Passes  message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6948264" y="3276853"/>
              <a:ext cx="2088232" cy="80021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b="1" dirty="0">
                  <a:solidFill>
                    <a:srgbClr val="FFFF00"/>
                  </a:solidFill>
                </a:rPr>
                <a:t>ESDC Executive Academic Board</a:t>
              </a:r>
              <a:endParaRPr lang="en-GB" sz="1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6948264" y="4052292"/>
            <a:ext cx="2088232" cy="2329433"/>
            <a:chOff x="6948264" y="4052292"/>
            <a:chExt cx="2088232" cy="2329433"/>
          </a:xfrm>
        </p:grpSpPr>
        <p:sp>
          <p:nvSpPr>
            <p:cNvPr id="23" name="Textfeld 22"/>
            <p:cNvSpPr txBox="1"/>
            <p:nvPr/>
          </p:nvSpPr>
          <p:spPr>
            <a:xfrm>
              <a:off x="6948264" y="4869160"/>
              <a:ext cx="2088232" cy="800219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b="1" dirty="0">
                  <a:solidFill>
                    <a:srgbClr val="FFFF00"/>
                  </a:solidFill>
                </a:rPr>
                <a:t>ESDC Steering Committee</a:t>
              </a:r>
              <a:endParaRPr lang="en-GB" sz="14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24" name="Gerade Verbindung mit Pfeil 23"/>
            <p:cNvCxnSpPr/>
            <p:nvPr/>
          </p:nvCxnSpPr>
          <p:spPr bwMode="auto">
            <a:xfrm>
              <a:off x="7992380" y="4052292"/>
              <a:ext cx="0" cy="792485"/>
            </a:xfrm>
            <a:prstGeom prst="straightConnector1">
              <a:avLst/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Gerade Verbindung mit Pfeil 24"/>
            <p:cNvCxnSpPr/>
            <p:nvPr/>
          </p:nvCxnSpPr>
          <p:spPr bwMode="auto">
            <a:xfrm>
              <a:off x="7992380" y="5589240"/>
              <a:ext cx="0" cy="792485"/>
            </a:xfrm>
            <a:prstGeom prst="straightConnector1">
              <a:avLst/>
            </a:prstGeom>
            <a:noFill/>
            <a:ln w="57150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6" name="Gruppieren 25"/>
          <p:cNvGrpSpPr/>
          <p:nvPr/>
        </p:nvGrpSpPr>
        <p:grpSpPr>
          <a:xfrm>
            <a:off x="1475656" y="4336529"/>
            <a:ext cx="6526250" cy="1914711"/>
            <a:chOff x="1475656" y="4336529"/>
            <a:chExt cx="6526250" cy="1914711"/>
          </a:xfrm>
        </p:grpSpPr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45486" y="4336529"/>
              <a:ext cx="829985" cy="1436951"/>
            </a:xfrm>
            <a:prstGeom prst="rect">
              <a:avLst/>
            </a:prstGeom>
          </p:spPr>
        </p:pic>
        <p:sp>
          <p:nvSpPr>
            <p:cNvPr id="28" name="Rechteck 27"/>
            <p:cNvSpPr/>
            <p:nvPr/>
          </p:nvSpPr>
          <p:spPr>
            <a:xfrm>
              <a:off x="1475656" y="5632673"/>
              <a:ext cx="2210862" cy="61856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200" b="1" cap="none" spc="0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iMAF 2021</a:t>
              </a:r>
            </a:p>
          </p:txBody>
        </p:sp>
        <p:cxnSp>
          <p:nvCxnSpPr>
            <p:cNvPr id="29" name="Gerade Verbindung mit Pfeil 28"/>
            <p:cNvCxnSpPr/>
            <p:nvPr/>
          </p:nvCxnSpPr>
          <p:spPr bwMode="auto">
            <a:xfrm flipH="1">
              <a:off x="3131840" y="4509120"/>
              <a:ext cx="4870066" cy="918793"/>
            </a:xfrm>
            <a:prstGeom prst="straightConnector1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Textfeld 29"/>
            <p:cNvSpPr txBox="1"/>
            <p:nvPr/>
          </p:nvSpPr>
          <p:spPr>
            <a:xfrm rot="20971882">
              <a:off x="3399824" y="4623750"/>
              <a:ext cx="41515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GAREA recommendations for the IG</a:t>
              </a: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3615562" y="5646390"/>
            <a:ext cx="2752030" cy="619342"/>
            <a:chOff x="3615562" y="5646390"/>
            <a:chExt cx="2752030" cy="619342"/>
          </a:xfrm>
        </p:grpSpPr>
        <p:sp>
          <p:nvSpPr>
            <p:cNvPr id="32" name="Textfeld 31"/>
            <p:cNvSpPr txBox="1"/>
            <p:nvPr/>
          </p:nvSpPr>
          <p:spPr>
            <a:xfrm>
              <a:off x="4459994" y="5646390"/>
              <a:ext cx="1907598" cy="61934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Topics for</a:t>
              </a:r>
            </a:p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syndicate work</a:t>
              </a:r>
            </a:p>
          </p:txBody>
        </p:sp>
        <p:cxnSp>
          <p:nvCxnSpPr>
            <p:cNvPr id="33" name="Gerade Verbindung mit Pfeil 32"/>
            <p:cNvCxnSpPr/>
            <p:nvPr/>
          </p:nvCxnSpPr>
          <p:spPr bwMode="auto">
            <a:xfrm>
              <a:off x="3615562" y="5956061"/>
              <a:ext cx="800083" cy="0"/>
            </a:xfrm>
            <a:prstGeom prst="straightConnector1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4925" y="2543207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3668522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265238" y="174625"/>
            <a:ext cx="7699375" cy="1143000"/>
          </a:xfrm>
        </p:spPr>
        <p:txBody>
          <a:bodyPr/>
          <a:lstStyle/>
          <a:p>
            <a:r>
              <a:rPr lang="en-GB" dirty="0"/>
              <a:t>GAREA Recommendations</a:t>
            </a:r>
            <a:br>
              <a:rPr lang="en-GB" dirty="0"/>
            </a:br>
            <a:r>
              <a:rPr lang="en-GB" sz="2400" dirty="0"/>
              <a:t>Contents</a:t>
            </a:r>
          </a:p>
        </p:txBody>
      </p:sp>
      <p:sp>
        <p:nvSpPr>
          <p:cNvPr id="34" name="Inhaltsplatzhalter 3"/>
          <p:cNvSpPr>
            <a:spLocks noGrp="1"/>
          </p:cNvSpPr>
          <p:nvPr>
            <p:ph idx="1"/>
          </p:nvPr>
        </p:nvSpPr>
        <p:spPr>
          <a:xfrm>
            <a:off x="1456606" y="1574800"/>
            <a:ext cx="7560840" cy="4878536"/>
          </a:xfrm>
        </p:spPr>
        <p:txBody>
          <a:bodyPr/>
          <a:lstStyle/>
          <a:p>
            <a:pPr marL="266700" indent="-266700" algn="just">
              <a:spcAft>
                <a:spcPts val="1800"/>
              </a:spcAft>
              <a:buClr>
                <a:schemeClr val="tx1"/>
              </a:buClr>
              <a:defRPr/>
            </a:pPr>
            <a:r>
              <a:rPr lang="en-US" altLang="de-DE" sz="1600" dirty="0"/>
              <a:t>Return to </a:t>
            </a:r>
            <a:r>
              <a:rPr lang="en-US" altLang="de-DE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 pandemic mobilities </a:t>
            </a:r>
            <a:r>
              <a:rPr lang="en-US" altLang="de-DE" sz="1600" dirty="0"/>
              <a:t>for students, teachers and Staff as fast as possible, as long as the SARS-CoV-2-situation allows it. </a:t>
            </a:r>
            <a:r>
              <a:rPr lang="en-US" altLang="de-DE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 in parallel online learning</a:t>
            </a:r>
            <a:r>
              <a:rPr lang="en-US" altLang="de-DE" sz="1600" dirty="0"/>
              <a:t> to keep the momentum and to provide pre-conditions of ERASMUS+ financial support for short students’ mobilities.</a:t>
            </a:r>
          </a:p>
          <a:p>
            <a:pPr marL="266700" indent="-266700" algn="just">
              <a:spcAft>
                <a:spcPts val="1800"/>
              </a:spcAft>
              <a:buClr>
                <a:schemeClr val="tx1"/>
              </a:buClr>
              <a:defRPr/>
            </a:pPr>
            <a:r>
              <a:rPr lang="en-US" altLang="de-DE" sz="1600" dirty="0"/>
              <a:t>Integrate the </a:t>
            </a:r>
            <a:r>
              <a:rPr lang="en-US" altLang="de-DE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SQF-MILOF</a:t>
            </a:r>
            <a:r>
              <a:rPr lang="en-US" altLang="de-DE" sz="1600" dirty="0"/>
              <a:t> elaborations into the descriptions of existing and future common modules, wherever possible.</a:t>
            </a:r>
          </a:p>
          <a:p>
            <a:pPr marL="266700" indent="-266700" algn="just">
              <a:spcAft>
                <a:spcPts val="1800"/>
              </a:spcAft>
              <a:buClr>
                <a:schemeClr val="tx1"/>
              </a:buClr>
              <a:defRPr/>
            </a:pPr>
            <a:r>
              <a:rPr lang="en-US" altLang="de-DE" sz="1600" dirty="0"/>
              <a:t>Develop clear </a:t>
            </a:r>
            <a:r>
              <a:rPr lang="en-US" altLang="de-DE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 for financial support </a:t>
            </a:r>
            <a:r>
              <a:rPr lang="en-US" altLang="de-DE" sz="1600" dirty="0"/>
              <a:t>of exchanges.</a:t>
            </a:r>
          </a:p>
          <a:p>
            <a:pPr marL="266700" indent="-266700" algn="just">
              <a:spcAft>
                <a:spcPts val="1800"/>
              </a:spcAft>
              <a:buClr>
                <a:schemeClr val="tx1"/>
              </a:buClr>
              <a:defRPr/>
            </a:pPr>
            <a:r>
              <a:rPr lang="en-US" altLang="de-DE" sz="1600" dirty="0" err="1"/>
              <a:t>Finalisation</a:t>
            </a:r>
            <a:r>
              <a:rPr lang="en-US" altLang="de-DE" sz="1600" dirty="0"/>
              <a:t> and implementation of the </a:t>
            </a:r>
            <a:r>
              <a:rPr lang="en-US" altLang="de-DE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semesters </a:t>
            </a:r>
            <a:r>
              <a:rPr lang="en-US" altLang="de-DE" sz="1600" dirty="0"/>
              <a:t>starting with pilot projects (Air Force, Navy, Technical) and initiating elaborations on an international medical semester.</a:t>
            </a:r>
          </a:p>
          <a:p>
            <a:pPr marL="266700" indent="-266700" algn="just">
              <a:spcAft>
                <a:spcPts val="1800"/>
              </a:spcAft>
              <a:buClr>
                <a:schemeClr val="tx1"/>
              </a:buClr>
              <a:defRPr/>
            </a:pPr>
            <a:r>
              <a:rPr lang="en-US" altLang="de-DE" sz="1600" dirty="0"/>
              <a:t>Develop clear guidelines for Basic Officer Education Institutions for the next </a:t>
            </a:r>
            <a:r>
              <a:rPr lang="en-US" altLang="de-DE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Universities</a:t>
            </a:r>
            <a:r>
              <a:rPr lang="en-US" altLang="de-DE" sz="1600" dirty="0"/>
              <a:t> call 2024.</a:t>
            </a:r>
          </a:p>
          <a:p>
            <a:pPr marL="266700" indent="-266700" algn="just">
              <a:spcAft>
                <a:spcPts val="1800"/>
              </a:spcAft>
              <a:buClr>
                <a:schemeClr val="tx1"/>
              </a:buClr>
              <a:defRPr/>
            </a:pPr>
            <a:r>
              <a:rPr lang="en-US" altLang="de-DE" sz="1600" dirty="0"/>
              <a:t>Increase </a:t>
            </a:r>
            <a:r>
              <a:rPr lang="en-US" altLang="de-DE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&amp; Development </a:t>
            </a:r>
            <a:r>
              <a:rPr lang="en-US" altLang="de-DE" sz="1600" dirty="0"/>
              <a:t>activities and collaboration, not only among Basic Officer Education Institutions, but also with civilian universities.</a:t>
            </a:r>
            <a:endParaRPr lang="en-GB" altLang="de-DE" sz="16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925" y="2543207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474109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265238" y="174625"/>
            <a:ext cx="7699375" cy="1143000"/>
          </a:xfrm>
        </p:spPr>
        <p:txBody>
          <a:bodyPr/>
          <a:lstStyle/>
          <a:p>
            <a:r>
              <a:rPr lang="en-GB" dirty="0"/>
              <a:t>Syndicates:</a:t>
            </a:r>
            <a:br>
              <a:rPr lang="en-GB" dirty="0"/>
            </a:br>
            <a:r>
              <a:rPr lang="en-GB" sz="2400" dirty="0"/>
              <a:t>Chairpersons &amp; Topics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592501"/>
              </p:ext>
            </p:extLst>
          </p:nvPr>
        </p:nvGraphicFramePr>
        <p:xfrm>
          <a:off x="1475655" y="1772816"/>
          <a:ext cx="7668345" cy="4343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7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rgbClr val="FFFF00"/>
                          </a:solidFill>
                        </a:rPr>
                        <a:t>Syndicate</a:t>
                      </a:r>
                    </a:p>
                    <a:p>
                      <a:pPr algn="ctr"/>
                      <a:r>
                        <a:rPr lang="en-GB" noProof="0" dirty="0">
                          <a:solidFill>
                            <a:srgbClr val="FFFF00"/>
                          </a:solidFill>
                        </a:rPr>
                        <a:t>No.</a:t>
                      </a:r>
                    </a:p>
                  </a:txBody>
                  <a:tcPr marL="36000" marR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>
                          <a:solidFill>
                            <a:srgbClr val="FFFF00"/>
                          </a:solidFill>
                        </a:rPr>
                        <a:t>Chair</a:t>
                      </a:r>
                    </a:p>
                  </a:txBody>
                  <a:tcPr marL="36000" marR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>
                          <a:solidFill>
                            <a:srgbClr val="FFFF00"/>
                          </a:solidFill>
                        </a:rPr>
                        <a:t>Topic</a:t>
                      </a:r>
                    </a:p>
                  </a:txBody>
                  <a:tcPr marL="36000" marR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40"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chemeClr val="tx1"/>
                          </a:solidFill>
                        </a:rPr>
                        <a:t>Assist. Prof. KARAMPELAS </a:t>
                      </a:r>
                      <a:r>
                        <a:rPr lang="en-GB" sz="1200" b="1" noProof="0" dirty="0">
                          <a:solidFill>
                            <a:srgbClr val="FF0000"/>
                          </a:solidFill>
                        </a:rPr>
                        <a:t>Panagiotis</a:t>
                      </a:r>
                      <a:r>
                        <a:rPr lang="en-GB" sz="1200" noProof="0" dirty="0">
                          <a:solidFill>
                            <a:schemeClr val="tx1"/>
                          </a:solidFill>
                        </a:rPr>
                        <a:t>, PhD</a:t>
                      </a:r>
                    </a:p>
                    <a:p>
                      <a:pPr algn="ctr"/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(EMILYO Chairperson LoD 12)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chemeClr val="tx1"/>
                          </a:solidFill>
                        </a:rPr>
                        <a:t>International Air Force Semester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chemeClr val="tx1"/>
                          </a:solidFill>
                        </a:rPr>
                        <a:t>WYSOCKA </a:t>
                      </a:r>
                      <a:r>
                        <a:rPr lang="en-GB" sz="1200" b="1" noProof="0" dirty="0">
                          <a:solidFill>
                            <a:srgbClr val="FF0000"/>
                          </a:solidFill>
                        </a:rPr>
                        <a:t>Monika</a:t>
                      </a:r>
                      <a:r>
                        <a:rPr lang="en-GB" sz="1200" noProof="0" dirty="0">
                          <a:solidFill>
                            <a:schemeClr val="tx1"/>
                          </a:solidFill>
                        </a:rPr>
                        <a:t>, MA</a:t>
                      </a:r>
                    </a:p>
                    <a:p>
                      <a:pPr algn="ctr"/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(Coordinator SPP International</a:t>
                      </a:r>
                      <a:r>
                        <a:rPr lang="en-GB" sz="1100" baseline="0" noProof="0" dirty="0">
                          <a:solidFill>
                            <a:schemeClr val="tx1"/>
                          </a:solidFill>
                        </a:rPr>
                        <a:t> Naval Semester)</a:t>
                      </a:r>
                      <a:endParaRPr lang="en-GB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chemeClr val="tx1"/>
                          </a:solidFill>
                        </a:rPr>
                        <a:t>International Naval Semester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616"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chemeClr val="tx1"/>
                          </a:solidFill>
                        </a:rPr>
                        <a:t>Col Eng. GONTARCZYK </a:t>
                      </a:r>
                      <a:r>
                        <a:rPr lang="en-GB" sz="1200" b="1" noProof="0" dirty="0" err="1">
                          <a:solidFill>
                            <a:srgbClr val="FF0000"/>
                          </a:solidFill>
                        </a:rPr>
                        <a:t>Mariusz</a:t>
                      </a:r>
                      <a:r>
                        <a:rPr lang="en-GB" sz="1200" noProof="0" dirty="0">
                          <a:solidFill>
                            <a:schemeClr val="tx1"/>
                          </a:solidFill>
                        </a:rPr>
                        <a:t>, PhD, MSc</a:t>
                      </a:r>
                    </a:p>
                    <a:p>
                      <a:pPr algn="ctr"/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(Member SPP International Technical Semester</a:t>
                      </a:r>
                      <a:r>
                        <a:rPr lang="en-GB" sz="1200" noProof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chemeClr val="tx1"/>
                          </a:solidFill>
                        </a:rPr>
                        <a:t>International Technical Semester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464"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chemeClr val="tx1"/>
                          </a:solidFill>
                        </a:rPr>
                        <a:t>LtCol MACHADO </a:t>
                      </a:r>
                      <a:r>
                        <a:rPr lang="en-GB" sz="1200" b="1" noProof="0" dirty="0">
                          <a:solidFill>
                            <a:srgbClr val="FF0000"/>
                          </a:solidFill>
                        </a:rPr>
                        <a:t>Paulo</a:t>
                      </a:r>
                      <a:r>
                        <a:rPr lang="en-GB" sz="1200" noProof="0" dirty="0">
                          <a:solidFill>
                            <a:schemeClr val="tx1"/>
                          </a:solidFill>
                        </a:rPr>
                        <a:t>, MSc</a:t>
                      </a:r>
                    </a:p>
                    <a:p>
                      <a:pPr algn="ctr"/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(EMILYO Chairperson LoD 7)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Short duration modules: financing and support</a:t>
                      </a:r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err="1">
                          <a:solidFill>
                            <a:schemeClr val="tx1"/>
                          </a:solidFill>
                        </a:rPr>
                        <a:t>Capt</a:t>
                      </a:r>
                      <a:r>
                        <a:rPr lang="en-GB" sz="1200" noProof="0" dirty="0">
                          <a:solidFill>
                            <a:schemeClr val="tx1"/>
                          </a:solidFill>
                        </a:rPr>
                        <a:t>-Cdr Assoc. Prof. Eng. MOLDOVEANU </a:t>
                      </a:r>
                      <a:r>
                        <a:rPr lang="en-GB" sz="1200" b="1" noProof="0" dirty="0">
                          <a:solidFill>
                            <a:srgbClr val="FF0000"/>
                          </a:solidFill>
                        </a:rPr>
                        <a:t>Cristian Emil</a:t>
                      </a:r>
                      <a:r>
                        <a:rPr lang="en-GB" sz="1200" noProof="0" dirty="0">
                          <a:solidFill>
                            <a:schemeClr val="tx1"/>
                          </a:solidFill>
                        </a:rPr>
                        <a:t>, PhD</a:t>
                      </a:r>
                    </a:p>
                    <a:p>
                      <a:pPr algn="ctr"/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(EMILYO Chairperson LoD 13 / Specialist</a:t>
                      </a:r>
                      <a:r>
                        <a:rPr lang="en-GB" sz="1100" baseline="0" noProof="0" dirty="0">
                          <a:solidFill>
                            <a:schemeClr val="tx1"/>
                          </a:solidFill>
                        </a:rPr>
                        <a:t> European Univ.)</a:t>
                      </a:r>
                      <a:endParaRPr lang="en-GB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chemeClr val="tx1"/>
                          </a:solidFill>
                        </a:rPr>
                        <a:t>European University: way ahead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chemeClr val="tx1"/>
                          </a:solidFill>
                        </a:rPr>
                        <a:t>LtCol SPINELLO </a:t>
                      </a:r>
                      <a:r>
                        <a:rPr lang="en-GB" sz="1200" b="1" noProof="0" dirty="0">
                          <a:solidFill>
                            <a:srgbClr val="FF0000"/>
                          </a:solidFill>
                        </a:rPr>
                        <a:t>Enrico</a:t>
                      </a:r>
                    </a:p>
                    <a:p>
                      <a:pPr algn="ctr"/>
                      <a:r>
                        <a:rPr lang="en-GB" sz="1200" noProof="0" dirty="0">
                          <a:solidFill>
                            <a:schemeClr val="tx1"/>
                          </a:solidFill>
                        </a:rPr>
                        <a:t>(EMILYO Chairperson LoD 8)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Medium and long term duration mobilities for lecturers: how to</a:t>
                      </a:r>
                      <a:r>
                        <a:rPr lang="en-US" sz="1200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increase and improve them</a:t>
                      </a:r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8147"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chemeClr val="tx1"/>
                          </a:solidFill>
                        </a:rPr>
                        <a:t>Assoc. Prof. TEMPLALEXIS </a:t>
                      </a:r>
                      <a:r>
                        <a:rPr lang="en-GB" sz="1200" b="1" noProof="0" dirty="0" err="1">
                          <a:solidFill>
                            <a:srgbClr val="FF0000"/>
                          </a:solidFill>
                        </a:rPr>
                        <a:t>Ioannis</a:t>
                      </a:r>
                      <a:r>
                        <a:rPr lang="en-GB" sz="1200" noProof="0" dirty="0">
                          <a:solidFill>
                            <a:schemeClr val="tx1"/>
                          </a:solidFill>
                        </a:rPr>
                        <a:t>, PhD</a:t>
                      </a:r>
                    </a:p>
                    <a:p>
                      <a:pPr algn="ctr"/>
                      <a:r>
                        <a:rPr lang="en-GB" sz="1200" noProof="0" dirty="0">
                          <a:solidFill>
                            <a:schemeClr val="tx1"/>
                          </a:solidFill>
                        </a:rPr>
                        <a:t>(EMILYO Chairperson LoD 14)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Research and development: state of the art and future</a:t>
                      </a:r>
                      <a:r>
                        <a:rPr lang="en-US" sz="1200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possibilities</a:t>
                      </a:r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176"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chemeClr val="tx1"/>
                          </a:solidFill>
                        </a:rPr>
                        <a:t>Assist. Prof. MENEZES </a:t>
                      </a:r>
                      <a:r>
                        <a:rPr lang="en-GB" sz="1200" noProof="0" dirty="0">
                          <a:solidFill>
                            <a:srgbClr val="FF0000"/>
                          </a:solidFill>
                        </a:rPr>
                        <a:t>Sofia</a:t>
                      </a:r>
                      <a:r>
                        <a:rPr lang="en-GB" sz="1200" noProof="0" dirty="0">
                          <a:solidFill>
                            <a:schemeClr val="tx1"/>
                          </a:solidFill>
                        </a:rPr>
                        <a:t>, PhD </a:t>
                      </a:r>
                      <a:r>
                        <a:rPr lang="en-GB" sz="1200" noProof="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chemeClr val="tx1"/>
                          </a:solidFill>
                        </a:rPr>
                        <a:t>Cadets’ / Midshipmen’s evaluation of exchanges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762861"/>
                  </a:ext>
                </a:extLst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925" y="3149760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1498582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265238" y="174625"/>
            <a:ext cx="7699375" cy="1143000"/>
          </a:xfrm>
        </p:spPr>
        <p:txBody>
          <a:bodyPr/>
          <a:lstStyle/>
          <a:p>
            <a:r>
              <a:rPr lang="en-GB" dirty="0"/>
              <a:t>Syndicate 1</a:t>
            </a:r>
            <a:br>
              <a:rPr lang="en-GB" dirty="0"/>
            </a:br>
            <a:r>
              <a:rPr lang="en-GB" sz="2400" dirty="0"/>
              <a:t>Expected Outcomes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094345"/>
              </p:ext>
            </p:extLst>
          </p:nvPr>
        </p:nvGraphicFramePr>
        <p:xfrm>
          <a:off x="1475656" y="2024256"/>
          <a:ext cx="7596007" cy="2712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7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2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rgbClr val="FFFF00"/>
                          </a:solidFill>
                        </a:rPr>
                        <a:t>Syndicate</a:t>
                      </a:r>
                    </a:p>
                    <a:p>
                      <a:pPr algn="ctr"/>
                      <a:r>
                        <a:rPr lang="en-GB" noProof="0" dirty="0">
                          <a:solidFill>
                            <a:srgbClr val="FFFF00"/>
                          </a:solidFill>
                        </a:rPr>
                        <a:t>No.</a:t>
                      </a:r>
                    </a:p>
                  </a:txBody>
                  <a:tcPr marL="72000" marR="72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>
                          <a:solidFill>
                            <a:srgbClr val="FFFF00"/>
                          </a:solidFill>
                        </a:rPr>
                        <a:t>Topic</a:t>
                      </a:r>
                    </a:p>
                  </a:txBody>
                  <a:tcPr marL="72000" marR="72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>
                          <a:solidFill>
                            <a:srgbClr val="FFFF00"/>
                          </a:solidFill>
                        </a:rPr>
                        <a:t>Expected Outcomes</a:t>
                      </a:r>
                    </a:p>
                  </a:txBody>
                  <a:tcPr marL="72000" marR="72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>
                          <a:solidFill>
                            <a:schemeClr val="tx1"/>
                          </a:solidFill>
                        </a:rPr>
                        <a:t>International</a:t>
                      </a:r>
                    </a:p>
                    <a:p>
                      <a:pPr algn="ctr"/>
                      <a:r>
                        <a:rPr lang="en-GB" sz="1600" b="1" noProof="0" dirty="0">
                          <a:solidFill>
                            <a:schemeClr val="tx1"/>
                          </a:solidFill>
                        </a:rPr>
                        <a:t>Air Force</a:t>
                      </a:r>
                    </a:p>
                    <a:p>
                      <a:pPr algn="ctr"/>
                      <a:r>
                        <a:rPr lang="en-GB" sz="1600" b="1" noProof="0" dirty="0">
                          <a:solidFill>
                            <a:schemeClr val="tx1"/>
                          </a:solidFill>
                        </a:rPr>
                        <a:t>Semester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363" indent="-360363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arenR"/>
                      </a:pPr>
                      <a:r>
                        <a:rPr lang="en-GB" sz="1600" b="1" noProof="0" dirty="0">
                          <a:solidFill>
                            <a:schemeClr val="tx1"/>
                          </a:solidFill>
                        </a:rPr>
                        <a:t>Continuation of the SPP elaborations</a:t>
                      </a:r>
                    </a:p>
                    <a:p>
                      <a:pPr marL="360363" marR="0" indent="-360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GB" sz="1600" b="1" baseline="0" noProof="0" dirty="0">
                          <a:solidFill>
                            <a:schemeClr val="tx1"/>
                          </a:solidFill>
                        </a:rPr>
                        <a:t>Up-dated information concerning the elaborations</a:t>
                      </a:r>
                    </a:p>
                    <a:p>
                      <a:pPr marL="817563" marR="0" lvl="1" indent="-360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600" b="1" baseline="0" noProof="0" dirty="0">
                          <a:solidFill>
                            <a:schemeClr val="tx1"/>
                          </a:solidFill>
                        </a:rPr>
                        <a:t>Achievements</a:t>
                      </a:r>
                    </a:p>
                    <a:p>
                      <a:pPr marL="817563" marR="0" lvl="1" indent="-360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600" b="1" baseline="0" noProof="0" dirty="0">
                          <a:solidFill>
                            <a:schemeClr val="tx1"/>
                          </a:solidFill>
                        </a:rPr>
                        <a:t>What is still when to do</a:t>
                      </a:r>
                    </a:p>
                    <a:p>
                      <a:pPr marL="817563" marR="0" lvl="1" indent="-360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600" b="1" baseline="0" noProof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GB" sz="1600" b="1" noProof="0" dirty="0">
                          <a:solidFill>
                            <a:schemeClr val="tx1"/>
                          </a:solidFill>
                        </a:rPr>
                        <a:t>p-dated</a:t>
                      </a:r>
                      <a:r>
                        <a:rPr lang="en-GB" sz="1600" b="1" baseline="0" noProof="0" dirty="0">
                          <a:solidFill>
                            <a:schemeClr val="tx1"/>
                          </a:solidFill>
                        </a:rPr>
                        <a:t> timeline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hteck 1"/>
          <p:cNvSpPr/>
          <p:nvPr/>
        </p:nvSpPr>
        <p:spPr>
          <a:xfrm>
            <a:off x="1475656" y="1628800"/>
            <a:ext cx="7560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/>
              <a:t>Syndicate Chair: Assist. Prof. KARAMPELAS Panagiotis, PhD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925" y="3626671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1574463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265238" y="174625"/>
            <a:ext cx="7699375" cy="1143000"/>
          </a:xfrm>
        </p:spPr>
        <p:txBody>
          <a:bodyPr/>
          <a:lstStyle/>
          <a:p>
            <a:r>
              <a:rPr lang="en-GB" dirty="0"/>
              <a:t>Syndicate 2</a:t>
            </a:r>
            <a:br>
              <a:rPr lang="en-GB" dirty="0"/>
            </a:br>
            <a:r>
              <a:rPr lang="en-GB" sz="2400" dirty="0"/>
              <a:t>Expected Outcomes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721844"/>
              </p:ext>
            </p:extLst>
          </p:nvPr>
        </p:nvGraphicFramePr>
        <p:xfrm>
          <a:off x="1475656" y="2024256"/>
          <a:ext cx="7596007" cy="2712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7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2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rgbClr val="FFFF00"/>
                          </a:solidFill>
                        </a:rPr>
                        <a:t>Syndicate</a:t>
                      </a:r>
                    </a:p>
                    <a:p>
                      <a:pPr algn="ctr"/>
                      <a:r>
                        <a:rPr lang="en-GB" noProof="0" dirty="0">
                          <a:solidFill>
                            <a:srgbClr val="FFFF00"/>
                          </a:solidFill>
                        </a:rPr>
                        <a:t>No.</a:t>
                      </a:r>
                    </a:p>
                  </a:txBody>
                  <a:tcPr marL="72000" marR="72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>
                          <a:solidFill>
                            <a:srgbClr val="FFFF00"/>
                          </a:solidFill>
                        </a:rPr>
                        <a:t>Topic</a:t>
                      </a:r>
                    </a:p>
                  </a:txBody>
                  <a:tcPr marL="72000" marR="72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>
                          <a:solidFill>
                            <a:srgbClr val="FFFF00"/>
                          </a:solidFill>
                        </a:rPr>
                        <a:t>Expected Outcomes</a:t>
                      </a:r>
                    </a:p>
                  </a:txBody>
                  <a:tcPr marL="72000" marR="72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>
                          <a:solidFill>
                            <a:schemeClr val="tx1"/>
                          </a:solidFill>
                        </a:rPr>
                        <a:t>International</a:t>
                      </a:r>
                    </a:p>
                    <a:p>
                      <a:pPr algn="ctr"/>
                      <a:r>
                        <a:rPr lang="en-GB" sz="1600" b="1" noProof="0" dirty="0">
                          <a:solidFill>
                            <a:schemeClr val="tx1"/>
                          </a:solidFill>
                        </a:rPr>
                        <a:t>Naval</a:t>
                      </a:r>
                    </a:p>
                    <a:p>
                      <a:pPr algn="ctr"/>
                      <a:r>
                        <a:rPr lang="en-GB" sz="1600" b="1" noProof="0" dirty="0">
                          <a:solidFill>
                            <a:schemeClr val="tx1"/>
                          </a:solidFill>
                        </a:rPr>
                        <a:t>Semester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363" marR="0" lvl="0" indent="-360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Continuation of the SPP elaborations</a:t>
                      </a:r>
                    </a:p>
                    <a:p>
                      <a:pPr marL="360363" marR="0" lvl="0" indent="-360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Up-dated information concerning the elaborations</a:t>
                      </a:r>
                    </a:p>
                    <a:p>
                      <a:pPr marL="817563" marR="0" lvl="1" indent="-360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Achievements</a:t>
                      </a:r>
                    </a:p>
                    <a:p>
                      <a:pPr marL="817563" marR="0" lvl="1" indent="-360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What is still when to do</a:t>
                      </a:r>
                    </a:p>
                    <a:p>
                      <a:pPr marL="817563" marR="0" lvl="1" indent="-360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Up-dated timeline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hteck 1"/>
          <p:cNvSpPr/>
          <p:nvPr/>
        </p:nvSpPr>
        <p:spPr>
          <a:xfrm>
            <a:off x="1475656" y="1628800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/>
              <a:t>Syndicate Chair: WYSOCKA Monika, MA</a:t>
            </a:r>
          </a:p>
          <a:p>
            <a:endParaRPr lang="en-GB" sz="1400" b="1" dirty="0"/>
          </a:p>
        </p:txBody>
      </p:sp>
      <p:sp>
        <p:nvSpPr>
          <p:cNvPr id="5" name="Rechteck 4"/>
          <p:cNvSpPr/>
          <p:nvPr/>
        </p:nvSpPr>
        <p:spPr>
          <a:xfrm>
            <a:off x="1475656" y="5719074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Remark: There are only few participants for syndicate 2</a:t>
            </a:r>
            <a:br>
              <a:rPr lang="en-GB" sz="2000" b="1" dirty="0">
                <a:solidFill>
                  <a:srgbClr val="FF0000"/>
                </a:solidFill>
              </a:rPr>
            </a:br>
            <a:r>
              <a:rPr lang="en-GB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 probably some of you can change?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925" y="3626671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1492428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265238" y="174625"/>
            <a:ext cx="7699375" cy="1143000"/>
          </a:xfrm>
        </p:spPr>
        <p:txBody>
          <a:bodyPr/>
          <a:lstStyle/>
          <a:p>
            <a:r>
              <a:rPr lang="en-GB" dirty="0"/>
              <a:t>Syndicate 3</a:t>
            </a:r>
            <a:br>
              <a:rPr lang="en-GB" dirty="0"/>
            </a:br>
            <a:r>
              <a:rPr lang="en-GB" sz="2400" dirty="0"/>
              <a:t>Expected Outcomes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002021"/>
              </p:ext>
            </p:extLst>
          </p:nvPr>
        </p:nvGraphicFramePr>
        <p:xfrm>
          <a:off x="1475656" y="2024256"/>
          <a:ext cx="7596007" cy="2712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7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2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rgbClr val="FFFF00"/>
                          </a:solidFill>
                        </a:rPr>
                        <a:t>Syndicate</a:t>
                      </a:r>
                    </a:p>
                    <a:p>
                      <a:pPr algn="ctr"/>
                      <a:r>
                        <a:rPr lang="en-GB" noProof="0" dirty="0">
                          <a:solidFill>
                            <a:srgbClr val="FFFF00"/>
                          </a:solidFill>
                        </a:rPr>
                        <a:t>No.</a:t>
                      </a:r>
                    </a:p>
                  </a:txBody>
                  <a:tcPr marL="72000" marR="72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>
                          <a:solidFill>
                            <a:srgbClr val="FFFF00"/>
                          </a:solidFill>
                        </a:rPr>
                        <a:t>Topic</a:t>
                      </a:r>
                    </a:p>
                  </a:txBody>
                  <a:tcPr marL="72000" marR="72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>
                          <a:solidFill>
                            <a:srgbClr val="FFFF00"/>
                          </a:solidFill>
                        </a:rPr>
                        <a:t>Expected Outcomes</a:t>
                      </a:r>
                    </a:p>
                  </a:txBody>
                  <a:tcPr marL="72000" marR="72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>
                          <a:solidFill>
                            <a:schemeClr val="tx1"/>
                          </a:solidFill>
                        </a:rPr>
                        <a:t>International</a:t>
                      </a:r>
                      <a:r>
                        <a:rPr lang="en-GB" sz="1600" b="1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="1" noProof="0" dirty="0">
                          <a:solidFill>
                            <a:schemeClr val="tx1"/>
                          </a:solidFill>
                        </a:rPr>
                        <a:t>Technical Semester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363" marR="0" lvl="0" indent="-360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Continuation of the SPP elaborations</a:t>
                      </a:r>
                    </a:p>
                    <a:p>
                      <a:pPr marL="360363" marR="0" lvl="0" indent="-360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Up-dated information concerning the elaborations</a:t>
                      </a:r>
                    </a:p>
                    <a:p>
                      <a:pPr marL="817563" marR="0" lvl="1" indent="-360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Achievements</a:t>
                      </a:r>
                    </a:p>
                    <a:p>
                      <a:pPr marL="817563" marR="0" lvl="1" indent="-360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What is still when to do</a:t>
                      </a:r>
                    </a:p>
                    <a:p>
                      <a:pPr marL="817563" marR="0" lvl="1" indent="-360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Up-dated timeline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hteck 1"/>
          <p:cNvSpPr/>
          <p:nvPr/>
        </p:nvSpPr>
        <p:spPr>
          <a:xfrm>
            <a:off x="1475656" y="1628800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/>
              <a:t>Syndicate Chair: </a:t>
            </a:r>
            <a:r>
              <a:rPr lang="pl-PL" sz="1400" b="1" dirty="0"/>
              <a:t>Col Eng. GONTARCZYK Mariusz, PhD, MSc</a:t>
            </a:r>
          </a:p>
          <a:p>
            <a:endParaRPr lang="en-GB" sz="1400" b="1" dirty="0"/>
          </a:p>
        </p:txBody>
      </p:sp>
      <p:sp>
        <p:nvSpPr>
          <p:cNvPr id="5" name="Rechteck 4"/>
          <p:cNvSpPr/>
          <p:nvPr/>
        </p:nvSpPr>
        <p:spPr>
          <a:xfrm>
            <a:off x="1475656" y="6026850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Remark: Coordination with LoD 13 Chairperson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925" y="3626671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868753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265238" y="174625"/>
            <a:ext cx="7699375" cy="1143000"/>
          </a:xfrm>
        </p:spPr>
        <p:txBody>
          <a:bodyPr/>
          <a:lstStyle/>
          <a:p>
            <a:r>
              <a:rPr lang="en-GB" dirty="0"/>
              <a:t>Syndicate 4</a:t>
            </a:r>
            <a:br>
              <a:rPr lang="en-GB" dirty="0"/>
            </a:br>
            <a:r>
              <a:rPr lang="en-GB" sz="2400" dirty="0"/>
              <a:t>Expected Outcomes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963607"/>
              </p:ext>
            </p:extLst>
          </p:nvPr>
        </p:nvGraphicFramePr>
        <p:xfrm>
          <a:off x="1475656" y="2024256"/>
          <a:ext cx="7596007" cy="2560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7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2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rgbClr val="FFFF00"/>
                          </a:solidFill>
                        </a:rPr>
                        <a:t>Syndicate</a:t>
                      </a:r>
                    </a:p>
                    <a:p>
                      <a:pPr algn="ctr"/>
                      <a:r>
                        <a:rPr lang="en-GB" noProof="0" dirty="0">
                          <a:solidFill>
                            <a:srgbClr val="FFFF00"/>
                          </a:solidFill>
                        </a:rPr>
                        <a:t>No.</a:t>
                      </a:r>
                    </a:p>
                  </a:txBody>
                  <a:tcPr marL="72000" marR="72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>
                          <a:solidFill>
                            <a:srgbClr val="FFFF00"/>
                          </a:solidFill>
                        </a:rPr>
                        <a:t>Topic</a:t>
                      </a:r>
                    </a:p>
                  </a:txBody>
                  <a:tcPr marL="72000" marR="72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>
                          <a:solidFill>
                            <a:srgbClr val="FFFF00"/>
                          </a:solidFill>
                        </a:rPr>
                        <a:t>Expected Outcomes</a:t>
                      </a:r>
                    </a:p>
                  </a:txBody>
                  <a:tcPr marL="72000" marR="72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solidFill>
                            <a:schemeClr val="tx1"/>
                          </a:solidFill>
                        </a:rPr>
                        <a:t>Short duration modules:</a:t>
                      </a:r>
                    </a:p>
                    <a:p>
                      <a:pPr algn="ctr"/>
                      <a:r>
                        <a:rPr lang="en-US" sz="1600" b="1" noProof="0" dirty="0">
                          <a:solidFill>
                            <a:schemeClr val="tx1"/>
                          </a:solidFill>
                        </a:rPr>
                        <a:t>financing and support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363" indent="-360363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arenR"/>
                      </a:pPr>
                      <a:r>
                        <a:rPr lang="en-GB" sz="1600" b="1" noProof="0" dirty="0">
                          <a:solidFill>
                            <a:schemeClr val="tx1"/>
                          </a:solidFill>
                        </a:rPr>
                        <a:t>Guidelines “how to do it?”</a:t>
                      </a:r>
                      <a:br>
                        <a:rPr lang="en-GB" sz="1600" b="1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600" b="1" noProof="0" dirty="0">
                          <a:solidFill>
                            <a:schemeClr val="tx1"/>
                          </a:solidFill>
                        </a:rPr>
                        <a:t>(word document)</a:t>
                      </a:r>
                    </a:p>
                    <a:p>
                      <a:pPr marL="817563" marR="0" lvl="1" indent="-360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600" b="1" noProof="0" dirty="0">
                          <a:solidFill>
                            <a:schemeClr val="tx1"/>
                          </a:solidFill>
                        </a:rPr>
                        <a:t>How to co-finance cadets/midshipmen?</a:t>
                      </a:r>
                    </a:p>
                    <a:p>
                      <a:pPr marL="817563" marR="0" lvl="1" indent="-360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600" b="1" noProof="0" dirty="0">
                          <a:solidFill>
                            <a:schemeClr val="tx1"/>
                          </a:solidFill>
                        </a:rPr>
                        <a:t>How to (co-)finance the organisers?</a:t>
                      </a:r>
                    </a:p>
                    <a:p>
                      <a:pPr marL="360363" indent="-360363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arenR"/>
                      </a:pPr>
                      <a:r>
                        <a:rPr lang="en-GB" sz="1600" b="1" noProof="0" dirty="0">
                          <a:solidFill>
                            <a:schemeClr val="tx1"/>
                          </a:solidFill>
                        </a:rPr>
                        <a:t>Understandable for newcomers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hteck 1"/>
          <p:cNvSpPr/>
          <p:nvPr/>
        </p:nvSpPr>
        <p:spPr>
          <a:xfrm>
            <a:off x="1475656" y="1628800"/>
            <a:ext cx="7560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/>
              <a:t>Syndicate Chair: </a:t>
            </a:r>
            <a:r>
              <a:rPr lang="pl-PL" sz="1400" b="1" dirty="0"/>
              <a:t>LtCol MACHADO Paulo, MSc</a:t>
            </a:r>
          </a:p>
          <a:p>
            <a:endParaRPr lang="pl-PL" sz="1400" b="1" dirty="0"/>
          </a:p>
          <a:p>
            <a:endParaRPr lang="en-GB" sz="14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925" y="3626671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2272841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265238" y="174625"/>
            <a:ext cx="7699375" cy="1143000"/>
          </a:xfrm>
        </p:spPr>
        <p:txBody>
          <a:bodyPr/>
          <a:lstStyle/>
          <a:p>
            <a:r>
              <a:rPr lang="en-GB" dirty="0"/>
              <a:t>Syndicate 5</a:t>
            </a:r>
            <a:br>
              <a:rPr lang="en-GB" dirty="0"/>
            </a:br>
            <a:r>
              <a:rPr lang="en-GB" sz="2400" dirty="0"/>
              <a:t>Expected Outcomes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546370"/>
              </p:ext>
            </p:extLst>
          </p:nvPr>
        </p:nvGraphicFramePr>
        <p:xfrm>
          <a:off x="1475656" y="2024256"/>
          <a:ext cx="7596007" cy="1920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7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2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rgbClr val="FFFF00"/>
                          </a:solidFill>
                        </a:rPr>
                        <a:t>Syndicate</a:t>
                      </a:r>
                    </a:p>
                    <a:p>
                      <a:pPr algn="ctr"/>
                      <a:r>
                        <a:rPr lang="en-GB" noProof="0" dirty="0">
                          <a:solidFill>
                            <a:srgbClr val="FFFF00"/>
                          </a:solidFill>
                        </a:rPr>
                        <a:t>No.</a:t>
                      </a:r>
                    </a:p>
                  </a:txBody>
                  <a:tcPr marL="72000" marR="72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>
                          <a:solidFill>
                            <a:srgbClr val="FFFF00"/>
                          </a:solidFill>
                        </a:rPr>
                        <a:t>Topic</a:t>
                      </a:r>
                    </a:p>
                  </a:txBody>
                  <a:tcPr marL="72000" marR="72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>
                          <a:solidFill>
                            <a:srgbClr val="FFFF00"/>
                          </a:solidFill>
                        </a:rPr>
                        <a:t>Expected Outcome</a:t>
                      </a:r>
                    </a:p>
                  </a:txBody>
                  <a:tcPr marL="72000" marR="72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solidFill>
                            <a:schemeClr val="tx1"/>
                          </a:solidFill>
                        </a:rPr>
                        <a:t>European University: way ahead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363" indent="-360363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arenR"/>
                      </a:pPr>
                      <a:r>
                        <a:rPr lang="en-GB" sz="1600" b="1" noProof="0" dirty="0">
                          <a:solidFill>
                            <a:schemeClr val="tx1"/>
                          </a:solidFill>
                        </a:rPr>
                        <a:t>Information paper “for Commandants / Superintendents” (word document)</a:t>
                      </a:r>
                    </a:p>
                    <a:p>
                      <a:pPr marL="817563" lvl="1" indent="-360363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lphaLcParenR"/>
                      </a:pPr>
                      <a:r>
                        <a:rPr lang="en-GB" sz="1600" b="1" noProof="0" dirty="0">
                          <a:solidFill>
                            <a:schemeClr val="tx1"/>
                          </a:solidFill>
                        </a:rPr>
                        <a:t>Which are the benefits?</a:t>
                      </a:r>
                    </a:p>
                    <a:p>
                      <a:pPr marL="817563" lvl="1" indent="-360363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lphaLcParenR"/>
                      </a:pPr>
                      <a:r>
                        <a:rPr lang="en-GB" sz="1600" b="1" noProof="0" dirty="0">
                          <a:solidFill>
                            <a:schemeClr val="tx1"/>
                          </a:solidFill>
                        </a:rPr>
                        <a:t>What we have to do for it?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hteck 1"/>
          <p:cNvSpPr/>
          <p:nvPr/>
        </p:nvSpPr>
        <p:spPr>
          <a:xfrm>
            <a:off x="1475656" y="1628800"/>
            <a:ext cx="7560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/>
              <a:t>Syndicate Chair: </a:t>
            </a:r>
            <a:r>
              <a:rPr lang="pl-PL" sz="1400" b="1" dirty="0"/>
              <a:t>Capt-Cdr Assoc. Prof. Eng. MOLDOVEANU Cristian Emil, PhD</a:t>
            </a:r>
          </a:p>
        </p:txBody>
      </p:sp>
      <p:sp>
        <p:nvSpPr>
          <p:cNvPr id="5" name="Rechteck 4"/>
          <p:cNvSpPr/>
          <p:nvPr/>
        </p:nvSpPr>
        <p:spPr>
          <a:xfrm>
            <a:off x="1493419" y="5301208"/>
            <a:ext cx="756084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en-GB" sz="2000" b="1" dirty="0">
                <a:solidFill>
                  <a:srgbClr val="FF0000"/>
                </a:solidFill>
              </a:rPr>
              <a:t>Take care: We will </a:t>
            </a:r>
            <a:r>
              <a:rPr lang="en-GB" sz="2000" b="1" u="sng" dirty="0">
                <a:solidFill>
                  <a:srgbClr val="FF0000"/>
                </a:solidFill>
              </a:rPr>
              <a:t>not</a:t>
            </a:r>
            <a:r>
              <a:rPr lang="en-GB" sz="2000" b="1" dirty="0">
                <a:solidFill>
                  <a:srgbClr val="FF0000"/>
                </a:solidFill>
              </a:rPr>
              <a:t> create a 2</a:t>
            </a:r>
            <a:r>
              <a:rPr lang="en-GB" sz="2000" b="1" baseline="30000" dirty="0">
                <a:solidFill>
                  <a:srgbClr val="FF0000"/>
                </a:solidFill>
              </a:rPr>
              <a:t>nd</a:t>
            </a:r>
            <a:r>
              <a:rPr lang="en-GB" sz="2000" b="1" dirty="0">
                <a:solidFill>
                  <a:srgbClr val="FF0000"/>
                </a:solidFill>
              </a:rPr>
              <a:t> EMILYO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b="1" dirty="0">
                <a:solidFill>
                  <a:srgbClr val="FF0000"/>
                </a:solidFill>
              </a:rPr>
              <a:t>If needed: Coordination with LoD 9 Chairperson</a:t>
            </a:r>
            <a:br>
              <a:rPr lang="en-GB" sz="2000" b="1" dirty="0">
                <a:solidFill>
                  <a:srgbClr val="FF0000"/>
                </a:solidFill>
              </a:rPr>
            </a:br>
            <a:r>
              <a:rPr lang="en-GB" sz="2000" b="1" dirty="0">
                <a:solidFill>
                  <a:srgbClr val="FF0000"/>
                </a:solidFill>
              </a:rPr>
              <a:t>(based on elaborations 2 weeks ago)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925" y="3626671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389638386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984</Words>
  <Application>Microsoft Office PowerPoint</Application>
  <PresentationFormat>Bildschirmpräsentation (4:3)</PresentationFormat>
  <Paragraphs>191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Arial</vt:lpstr>
      <vt:lpstr>Verdana</vt:lpstr>
      <vt:lpstr>Standarddesign</vt:lpstr>
      <vt:lpstr>Introduction to Syndicate Work</vt:lpstr>
      <vt:lpstr>GAREA Recommendations Procedure</vt:lpstr>
      <vt:lpstr>GAREA Recommendations Contents</vt:lpstr>
      <vt:lpstr>Syndicates: Chairpersons &amp; Topics</vt:lpstr>
      <vt:lpstr>Syndicate 1 Expected Outcomes</vt:lpstr>
      <vt:lpstr>Syndicate 2 Expected Outcomes</vt:lpstr>
      <vt:lpstr>Syndicate 3 Expected Outcomes</vt:lpstr>
      <vt:lpstr>Syndicate 4 Expected Outcomes</vt:lpstr>
      <vt:lpstr>Syndicate 5 Expected Outcomes</vt:lpstr>
      <vt:lpstr>Syndicate 6 Expected Outcomes</vt:lpstr>
      <vt:lpstr>Syndicate 7 Expected Outcomes</vt:lpstr>
      <vt:lpstr>Syndicate 8 Expected Outcomes</vt:lpstr>
      <vt:lpstr>Syndicates 1-7 Presentations of Outcomes</vt:lpstr>
      <vt:lpstr>PowerPoint-Präsentation</vt:lpstr>
    </vt:vector>
  </TitlesOfParts>
  <Company>ECDL Trainer Schulversion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lecture</dc:title>
  <dc:creator>Harry</dc:creator>
  <cp:lastModifiedBy>harald.gell@bmlv.gv.at</cp:lastModifiedBy>
  <cp:revision>548</cp:revision>
  <cp:lastPrinted>2015-05-01T16:24:43Z</cp:lastPrinted>
  <dcterms:created xsi:type="dcterms:W3CDTF">2009-07-10T17:32:08Z</dcterms:created>
  <dcterms:modified xsi:type="dcterms:W3CDTF">2021-09-21T00:29:44Z</dcterms:modified>
</cp:coreProperties>
</file>